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91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" Type="http://schemas.openxmlformats.org/officeDocument/2006/relationships/image" Target="../media/image27.png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50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26" Type="http://schemas.openxmlformats.org/officeDocument/2006/relationships/image" Target="../media/image92.png"/><Relationship Id="rId3" Type="http://schemas.openxmlformats.org/officeDocument/2006/relationships/image" Target="../media/image69.png"/><Relationship Id="rId21" Type="http://schemas.openxmlformats.org/officeDocument/2006/relationships/image" Target="../media/image87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5" Type="http://schemas.openxmlformats.org/officeDocument/2006/relationships/image" Target="../media/image91.png"/><Relationship Id="rId2" Type="http://schemas.openxmlformats.org/officeDocument/2006/relationships/image" Target="../media/image68.png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24" Type="http://schemas.openxmlformats.org/officeDocument/2006/relationships/image" Target="../media/image90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28" Type="http://schemas.openxmlformats.org/officeDocument/2006/relationships/image" Target="../media/image93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2" Type="http://schemas.openxmlformats.org/officeDocument/2006/relationships/image" Target="../media/image88.png"/><Relationship Id="rId27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26" Type="http://schemas.openxmlformats.org/officeDocument/2006/relationships/image" Target="../media/image50.png"/><Relationship Id="rId3" Type="http://schemas.openxmlformats.org/officeDocument/2006/relationships/image" Target="../media/image95.png"/><Relationship Id="rId21" Type="http://schemas.openxmlformats.org/officeDocument/2006/relationships/image" Target="../media/image113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5" Type="http://schemas.openxmlformats.org/officeDocument/2006/relationships/image" Target="../media/image117.png"/><Relationship Id="rId2" Type="http://schemas.openxmlformats.org/officeDocument/2006/relationships/image" Target="../media/image94.png"/><Relationship Id="rId16" Type="http://schemas.openxmlformats.org/officeDocument/2006/relationships/image" Target="../media/image108.png"/><Relationship Id="rId20" Type="http://schemas.openxmlformats.org/officeDocument/2006/relationships/image" Target="../media/image1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24" Type="http://schemas.openxmlformats.org/officeDocument/2006/relationships/image" Target="../media/image116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23" Type="http://schemas.openxmlformats.org/officeDocument/2006/relationships/image" Target="../media/image115.png"/><Relationship Id="rId10" Type="http://schemas.openxmlformats.org/officeDocument/2006/relationships/image" Target="../media/image102.png"/><Relationship Id="rId19" Type="http://schemas.openxmlformats.org/officeDocument/2006/relationships/image" Target="../media/image111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Relationship Id="rId22" Type="http://schemas.openxmlformats.org/officeDocument/2006/relationships/image" Target="../media/image114.png"/><Relationship Id="rId27" Type="http://schemas.openxmlformats.org/officeDocument/2006/relationships/image" Target="../media/image1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18" Type="http://schemas.openxmlformats.org/officeDocument/2006/relationships/image" Target="../media/image13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17" Type="http://schemas.openxmlformats.org/officeDocument/2006/relationships/image" Target="../media/image134.png"/><Relationship Id="rId2" Type="http://schemas.openxmlformats.org/officeDocument/2006/relationships/image" Target="../media/image119.png"/><Relationship Id="rId16" Type="http://schemas.openxmlformats.org/officeDocument/2006/relationships/image" Target="../media/image133.png"/><Relationship Id="rId20" Type="http://schemas.openxmlformats.org/officeDocument/2006/relationships/image" Target="../media/image1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5" Type="http://schemas.openxmlformats.org/officeDocument/2006/relationships/image" Target="../media/image122.png"/><Relationship Id="rId15" Type="http://schemas.openxmlformats.org/officeDocument/2006/relationships/image" Target="../media/image132.png"/><Relationship Id="rId10" Type="http://schemas.openxmlformats.org/officeDocument/2006/relationships/image" Target="../media/image127.png"/><Relationship Id="rId19" Type="http://schemas.openxmlformats.org/officeDocument/2006/relationships/image" Target="../media/image24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50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2" Type="http://schemas.openxmlformats.org/officeDocument/2006/relationships/image" Target="../media/image139.png"/><Relationship Id="rId16" Type="http://schemas.openxmlformats.org/officeDocument/2006/relationships/image" Target="../media/image1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50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Relationship Id="rId14" Type="http://schemas.openxmlformats.org/officeDocument/2006/relationships/image" Target="../media/image1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8.png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83.png"/><Relationship Id="rId21" Type="http://schemas.openxmlformats.org/officeDocument/2006/relationships/image" Target="../media/image178.png"/><Relationship Id="rId42" Type="http://schemas.openxmlformats.org/officeDocument/2006/relationships/image" Target="../media/image199.png"/><Relationship Id="rId47" Type="http://schemas.openxmlformats.org/officeDocument/2006/relationships/image" Target="../media/image204.png"/><Relationship Id="rId63" Type="http://schemas.openxmlformats.org/officeDocument/2006/relationships/image" Target="../media/image219.png"/><Relationship Id="rId68" Type="http://schemas.openxmlformats.org/officeDocument/2006/relationships/image" Target="../media/image224.png"/><Relationship Id="rId84" Type="http://schemas.openxmlformats.org/officeDocument/2006/relationships/image" Target="../media/image240.png"/><Relationship Id="rId89" Type="http://schemas.openxmlformats.org/officeDocument/2006/relationships/image" Target="../media/image245.png"/><Relationship Id="rId16" Type="http://schemas.openxmlformats.org/officeDocument/2006/relationships/image" Target="../media/image173.png"/><Relationship Id="rId11" Type="http://schemas.openxmlformats.org/officeDocument/2006/relationships/image" Target="../media/image168.png"/><Relationship Id="rId32" Type="http://schemas.openxmlformats.org/officeDocument/2006/relationships/image" Target="../media/image189.png"/><Relationship Id="rId37" Type="http://schemas.openxmlformats.org/officeDocument/2006/relationships/image" Target="../media/image194.png"/><Relationship Id="rId53" Type="http://schemas.openxmlformats.org/officeDocument/2006/relationships/image" Target="../media/image210.png"/><Relationship Id="rId58" Type="http://schemas.openxmlformats.org/officeDocument/2006/relationships/image" Target="../media/image215.png"/><Relationship Id="rId74" Type="http://schemas.openxmlformats.org/officeDocument/2006/relationships/image" Target="../media/image230.png"/><Relationship Id="rId79" Type="http://schemas.openxmlformats.org/officeDocument/2006/relationships/image" Target="../media/image235.png"/><Relationship Id="rId5" Type="http://schemas.openxmlformats.org/officeDocument/2006/relationships/image" Target="../media/image162.png"/><Relationship Id="rId90" Type="http://schemas.openxmlformats.org/officeDocument/2006/relationships/image" Target="../media/image246.png"/><Relationship Id="rId14" Type="http://schemas.openxmlformats.org/officeDocument/2006/relationships/image" Target="../media/image171.png"/><Relationship Id="rId22" Type="http://schemas.openxmlformats.org/officeDocument/2006/relationships/image" Target="../media/image179.png"/><Relationship Id="rId27" Type="http://schemas.openxmlformats.org/officeDocument/2006/relationships/image" Target="../media/image184.png"/><Relationship Id="rId30" Type="http://schemas.openxmlformats.org/officeDocument/2006/relationships/image" Target="../media/image187.png"/><Relationship Id="rId35" Type="http://schemas.openxmlformats.org/officeDocument/2006/relationships/image" Target="../media/image192.png"/><Relationship Id="rId43" Type="http://schemas.openxmlformats.org/officeDocument/2006/relationships/image" Target="../media/image200.png"/><Relationship Id="rId48" Type="http://schemas.openxmlformats.org/officeDocument/2006/relationships/image" Target="../media/image205.png"/><Relationship Id="rId56" Type="http://schemas.openxmlformats.org/officeDocument/2006/relationships/image" Target="../media/image213.png"/><Relationship Id="rId64" Type="http://schemas.openxmlformats.org/officeDocument/2006/relationships/image" Target="../media/image220.png"/><Relationship Id="rId69" Type="http://schemas.openxmlformats.org/officeDocument/2006/relationships/image" Target="../media/image225.png"/><Relationship Id="rId77" Type="http://schemas.openxmlformats.org/officeDocument/2006/relationships/image" Target="../media/image233.png"/><Relationship Id="rId8" Type="http://schemas.openxmlformats.org/officeDocument/2006/relationships/image" Target="../media/image165.png"/><Relationship Id="rId51" Type="http://schemas.openxmlformats.org/officeDocument/2006/relationships/image" Target="../media/image208.png"/><Relationship Id="rId72" Type="http://schemas.openxmlformats.org/officeDocument/2006/relationships/image" Target="../media/image228.png"/><Relationship Id="rId80" Type="http://schemas.openxmlformats.org/officeDocument/2006/relationships/image" Target="../media/image236.png"/><Relationship Id="rId85" Type="http://schemas.openxmlformats.org/officeDocument/2006/relationships/image" Target="../media/image241.png"/><Relationship Id="rId3" Type="http://schemas.openxmlformats.org/officeDocument/2006/relationships/image" Target="../media/image160.png"/><Relationship Id="rId12" Type="http://schemas.openxmlformats.org/officeDocument/2006/relationships/image" Target="../media/image169.png"/><Relationship Id="rId17" Type="http://schemas.openxmlformats.org/officeDocument/2006/relationships/image" Target="../media/image174.png"/><Relationship Id="rId25" Type="http://schemas.openxmlformats.org/officeDocument/2006/relationships/image" Target="../media/image182.png"/><Relationship Id="rId33" Type="http://schemas.openxmlformats.org/officeDocument/2006/relationships/image" Target="../media/image190.png"/><Relationship Id="rId38" Type="http://schemas.openxmlformats.org/officeDocument/2006/relationships/image" Target="../media/image195.png"/><Relationship Id="rId46" Type="http://schemas.openxmlformats.org/officeDocument/2006/relationships/image" Target="../media/image203.png"/><Relationship Id="rId59" Type="http://schemas.openxmlformats.org/officeDocument/2006/relationships/image" Target="../media/image216.png"/><Relationship Id="rId67" Type="http://schemas.openxmlformats.org/officeDocument/2006/relationships/image" Target="../media/image223.png"/><Relationship Id="rId20" Type="http://schemas.openxmlformats.org/officeDocument/2006/relationships/image" Target="../media/image177.png"/><Relationship Id="rId41" Type="http://schemas.openxmlformats.org/officeDocument/2006/relationships/image" Target="../media/image198.png"/><Relationship Id="rId54" Type="http://schemas.openxmlformats.org/officeDocument/2006/relationships/image" Target="../media/image211.png"/><Relationship Id="rId62" Type="http://schemas.openxmlformats.org/officeDocument/2006/relationships/image" Target="../media/image50.png"/><Relationship Id="rId70" Type="http://schemas.openxmlformats.org/officeDocument/2006/relationships/image" Target="../media/image226.png"/><Relationship Id="rId75" Type="http://schemas.openxmlformats.org/officeDocument/2006/relationships/image" Target="../media/image231.png"/><Relationship Id="rId83" Type="http://schemas.openxmlformats.org/officeDocument/2006/relationships/image" Target="../media/image239.png"/><Relationship Id="rId88" Type="http://schemas.openxmlformats.org/officeDocument/2006/relationships/image" Target="../media/image244.png"/><Relationship Id="rId91" Type="http://schemas.openxmlformats.org/officeDocument/2006/relationships/image" Target="../media/image2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3.png"/><Relationship Id="rId15" Type="http://schemas.openxmlformats.org/officeDocument/2006/relationships/image" Target="../media/image172.png"/><Relationship Id="rId23" Type="http://schemas.openxmlformats.org/officeDocument/2006/relationships/image" Target="../media/image180.png"/><Relationship Id="rId28" Type="http://schemas.openxmlformats.org/officeDocument/2006/relationships/image" Target="../media/image185.png"/><Relationship Id="rId36" Type="http://schemas.openxmlformats.org/officeDocument/2006/relationships/image" Target="../media/image193.png"/><Relationship Id="rId49" Type="http://schemas.openxmlformats.org/officeDocument/2006/relationships/image" Target="../media/image206.png"/><Relationship Id="rId57" Type="http://schemas.openxmlformats.org/officeDocument/2006/relationships/image" Target="../media/image214.png"/><Relationship Id="rId10" Type="http://schemas.openxmlformats.org/officeDocument/2006/relationships/image" Target="../media/image167.png"/><Relationship Id="rId31" Type="http://schemas.openxmlformats.org/officeDocument/2006/relationships/image" Target="../media/image188.png"/><Relationship Id="rId44" Type="http://schemas.openxmlformats.org/officeDocument/2006/relationships/image" Target="../media/image201.png"/><Relationship Id="rId52" Type="http://schemas.openxmlformats.org/officeDocument/2006/relationships/image" Target="../media/image209.png"/><Relationship Id="rId60" Type="http://schemas.openxmlformats.org/officeDocument/2006/relationships/image" Target="../media/image217.png"/><Relationship Id="rId65" Type="http://schemas.openxmlformats.org/officeDocument/2006/relationships/image" Target="../media/image221.png"/><Relationship Id="rId73" Type="http://schemas.openxmlformats.org/officeDocument/2006/relationships/image" Target="../media/image229.png"/><Relationship Id="rId78" Type="http://schemas.openxmlformats.org/officeDocument/2006/relationships/image" Target="../media/image234.png"/><Relationship Id="rId81" Type="http://schemas.openxmlformats.org/officeDocument/2006/relationships/image" Target="../media/image237.png"/><Relationship Id="rId86" Type="http://schemas.openxmlformats.org/officeDocument/2006/relationships/image" Target="../media/image242.png"/><Relationship Id="rId4" Type="http://schemas.openxmlformats.org/officeDocument/2006/relationships/image" Target="../media/image161.png"/><Relationship Id="rId9" Type="http://schemas.openxmlformats.org/officeDocument/2006/relationships/image" Target="../media/image166.png"/><Relationship Id="rId13" Type="http://schemas.openxmlformats.org/officeDocument/2006/relationships/image" Target="../media/image170.png"/><Relationship Id="rId18" Type="http://schemas.openxmlformats.org/officeDocument/2006/relationships/image" Target="../media/image175.png"/><Relationship Id="rId39" Type="http://schemas.openxmlformats.org/officeDocument/2006/relationships/image" Target="../media/image196.png"/><Relationship Id="rId34" Type="http://schemas.openxmlformats.org/officeDocument/2006/relationships/image" Target="../media/image191.png"/><Relationship Id="rId50" Type="http://schemas.openxmlformats.org/officeDocument/2006/relationships/image" Target="../media/image207.png"/><Relationship Id="rId55" Type="http://schemas.openxmlformats.org/officeDocument/2006/relationships/image" Target="../media/image212.png"/><Relationship Id="rId76" Type="http://schemas.openxmlformats.org/officeDocument/2006/relationships/image" Target="../media/image232.png"/><Relationship Id="rId7" Type="http://schemas.openxmlformats.org/officeDocument/2006/relationships/image" Target="../media/image164.png"/><Relationship Id="rId71" Type="http://schemas.openxmlformats.org/officeDocument/2006/relationships/image" Target="../media/image227.png"/><Relationship Id="rId2" Type="http://schemas.openxmlformats.org/officeDocument/2006/relationships/image" Target="../media/image159.png"/><Relationship Id="rId29" Type="http://schemas.openxmlformats.org/officeDocument/2006/relationships/image" Target="../media/image186.png"/><Relationship Id="rId24" Type="http://schemas.openxmlformats.org/officeDocument/2006/relationships/image" Target="../media/image181.png"/><Relationship Id="rId40" Type="http://schemas.openxmlformats.org/officeDocument/2006/relationships/image" Target="../media/image197.png"/><Relationship Id="rId45" Type="http://schemas.openxmlformats.org/officeDocument/2006/relationships/image" Target="../media/image202.png"/><Relationship Id="rId66" Type="http://schemas.openxmlformats.org/officeDocument/2006/relationships/image" Target="../media/image222.png"/><Relationship Id="rId87" Type="http://schemas.openxmlformats.org/officeDocument/2006/relationships/image" Target="../media/image243.png"/><Relationship Id="rId61" Type="http://schemas.openxmlformats.org/officeDocument/2006/relationships/image" Target="../media/image218.png"/><Relationship Id="rId82" Type="http://schemas.openxmlformats.org/officeDocument/2006/relationships/image" Target="../media/image238.png"/><Relationship Id="rId19" Type="http://schemas.openxmlformats.org/officeDocument/2006/relationships/image" Target="../media/image17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png"/><Relationship Id="rId13" Type="http://schemas.openxmlformats.org/officeDocument/2006/relationships/image" Target="../media/image261.png"/><Relationship Id="rId18" Type="http://schemas.openxmlformats.org/officeDocument/2006/relationships/image" Target="../media/image266.png"/><Relationship Id="rId3" Type="http://schemas.openxmlformats.org/officeDocument/2006/relationships/image" Target="../media/image251.png"/><Relationship Id="rId21" Type="http://schemas.openxmlformats.org/officeDocument/2006/relationships/image" Target="../media/image269.png"/><Relationship Id="rId7" Type="http://schemas.openxmlformats.org/officeDocument/2006/relationships/image" Target="../media/image255.png"/><Relationship Id="rId12" Type="http://schemas.openxmlformats.org/officeDocument/2006/relationships/image" Target="../media/image260.png"/><Relationship Id="rId17" Type="http://schemas.openxmlformats.org/officeDocument/2006/relationships/image" Target="../media/image265.png"/><Relationship Id="rId2" Type="http://schemas.openxmlformats.org/officeDocument/2006/relationships/image" Target="../media/image250.png"/><Relationship Id="rId16" Type="http://schemas.openxmlformats.org/officeDocument/2006/relationships/image" Target="../media/image264.png"/><Relationship Id="rId20" Type="http://schemas.openxmlformats.org/officeDocument/2006/relationships/image" Target="../media/image2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4.png"/><Relationship Id="rId11" Type="http://schemas.openxmlformats.org/officeDocument/2006/relationships/image" Target="../media/image259.png"/><Relationship Id="rId24" Type="http://schemas.openxmlformats.org/officeDocument/2006/relationships/image" Target="../media/image271.png"/><Relationship Id="rId5" Type="http://schemas.openxmlformats.org/officeDocument/2006/relationships/image" Target="../media/image253.png"/><Relationship Id="rId15" Type="http://schemas.openxmlformats.org/officeDocument/2006/relationships/image" Target="../media/image263.png"/><Relationship Id="rId23" Type="http://schemas.openxmlformats.org/officeDocument/2006/relationships/image" Target="../media/image50.png"/><Relationship Id="rId10" Type="http://schemas.openxmlformats.org/officeDocument/2006/relationships/image" Target="../media/image258.png"/><Relationship Id="rId19" Type="http://schemas.openxmlformats.org/officeDocument/2006/relationships/image" Target="../media/image267.png"/><Relationship Id="rId4" Type="http://schemas.openxmlformats.org/officeDocument/2006/relationships/image" Target="../media/image252.png"/><Relationship Id="rId9" Type="http://schemas.openxmlformats.org/officeDocument/2006/relationships/image" Target="../media/image257.png"/><Relationship Id="rId14" Type="http://schemas.openxmlformats.org/officeDocument/2006/relationships/image" Target="../media/image262.png"/><Relationship Id="rId22" Type="http://schemas.openxmlformats.org/officeDocument/2006/relationships/image" Target="../media/image27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png"/><Relationship Id="rId13" Type="http://schemas.openxmlformats.org/officeDocument/2006/relationships/image" Target="../media/image50.png"/><Relationship Id="rId3" Type="http://schemas.openxmlformats.org/officeDocument/2006/relationships/image" Target="../media/image273.png"/><Relationship Id="rId7" Type="http://schemas.openxmlformats.org/officeDocument/2006/relationships/image" Target="../media/image277.png"/><Relationship Id="rId12" Type="http://schemas.openxmlformats.org/officeDocument/2006/relationships/image" Target="../media/image282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6.png"/><Relationship Id="rId11" Type="http://schemas.openxmlformats.org/officeDocument/2006/relationships/image" Target="../media/image281.png"/><Relationship Id="rId5" Type="http://schemas.openxmlformats.org/officeDocument/2006/relationships/image" Target="../media/image275.png"/><Relationship Id="rId10" Type="http://schemas.openxmlformats.org/officeDocument/2006/relationships/image" Target="../media/image280.png"/><Relationship Id="rId4" Type="http://schemas.openxmlformats.org/officeDocument/2006/relationships/image" Target="../media/image274.png"/><Relationship Id="rId9" Type="http://schemas.openxmlformats.org/officeDocument/2006/relationships/image" Target="../media/image279.png"/><Relationship Id="rId14" Type="http://schemas.openxmlformats.org/officeDocument/2006/relationships/image" Target="../media/image28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5690" y="2496311"/>
            <a:ext cx="278892" cy="45262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4018" y="2496311"/>
            <a:ext cx="278892" cy="4526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31286" y="2487167"/>
            <a:ext cx="836676" cy="4663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87702" y="2496311"/>
            <a:ext cx="342900" cy="45262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67578" y="2496311"/>
            <a:ext cx="73152" cy="44805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39462" y="2487167"/>
            <a:ext cx="420624" cy="46634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86918" y="2487167"/>
            <a:ext cx="1618488" cy="4663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19521" y="2487167"/>
            <a:ext cx="365760" cy="46634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40330" y="2487167"/>
            <a:ext cx="580644" cy="46634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014850" y="2487167"/>
            <a:ext cx="274320" cy="46634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834774" y="2496311"/>
            <a:ext cx="416052" cy="45262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91021" y="2496311"/>
            <a:ext cx="416052" cy="45262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866509" y="2496311"/>
            <a:ext cx="269747" cy="452628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8267578" y="294665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>
                <a:moveTo>
                  <a:pt x="0" y="0"/>
                </a:moveTo>
                <a:lnTo>
                  <a:pt x="73152" y="0"/>
                </a:lnTo>
              </a:path>
            </a:pathLst>
          </a:custGeom>
          <a:ln w="4572">
            <a:solidFill>
              <a:srgbClr val="F6F6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356482" y="3227832"/>
            <a:ext cx="256031" cy="45262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239646" y="3223260"/>
            <a:ext cx="690371" cy="46634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984882" y="3227832"/>
            <a:ext cx="1142999" cy="45262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831969" y="3223260"/>
            <a:ext cx="1207007" cy="46634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182746" y="3227832"/>
            <a:ext cx="73152" cy="45262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685666" y="3227832"/>
            <a:ext cx="73152" cy="45262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089269" y="3227832"/>
            <a:ext cx="77723" cy="45262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743066" y="3227832"/>
            <a:ext cx="342900" cy="45262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244718" y="3223260"/>
            <a:ext cx="420624" cy="466344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774060" y="5301995"/>
            <a:ext cx="9144000" cy="1903730"/>
            <a:chOff x="774060" y="5301995"/>
            <a:chExt cx="9144000" cy="1903730"/>
          </a:xfrm>
        </p:grpSpPr>
        <p:pic>
          <p:nvPicPr>
            <p:cNvPr id="26" name="object 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462646" y="5301995"/>
              <a:ext cx="7455407" cy="48920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86836" y="5586984"/>
              <a:ext cx="9031605" cy="789940"/>
            </a:xfrm>
            <a:custGeom>
              <a:avLst/>
              <a:gdLst/>
              <a:ahLst/>
              <a:cxnLst/>
              <a:rect l="l" t="t" r="r" b="b"/>
              <a:pathLst>
                <a:path w="9031605" h="789939">
                  <a:moveTo>
                    <a:pt x="9031218" y="789432"/>
                  </a:moveTo>
                  <a:lnTo>
                    <a:pt x="9031218" y="0"/>
                  </a:lnTo>
                  <a:lnTo>
                    <a:pt x="0" y="0"/>
                  </a:lnTo>
                  <a:lnTo>
                    <a:pt x="9031218" y="789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74067" y="5353811"/>
              <a:ext cx="9143987" cy="185166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74060" y="5343397"/>
              <a:ext cx="9143993" cy="80136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1256" y="2264155"/>
            <a:ext cx="5083810" cy="141097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495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FUNCTIONALIST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THEORY</a:t>
            </a:r>
            <a:endParaRPr sz="27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395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CONFLICT</a:t>
            </a:r>
            <a:r>
              <a:rPr sz="2700" spc="-6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THEORY</a:t>
            </a:r>
            <a:endParaRPr sz="27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395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MULTIDIMENSIONAL</a:t>
            </a:r>
            <a:r>
              <a:rPr sz="2700" spc="-5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THEORY</a:t>
            </a:r>
            <a:endParaRPr sz="27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314065" y="676649"/>
            <a:ext cx="901065" cy="361315"/>
            <a:chOff x="5314065" y="676649"/>
            <a:chExt cx="901065" cy="3613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31285" y="676649"/>
              <a:ext cx="283464" cy="2880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14065" y="676649"/>
              <a:ext cx="576071" cy="3611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210177" y="96239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4572">
              <a:solidFill>
                <a:srgbClr val="FCFC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8717" y="964685"/>
              <a:ext cx="256032" cy="73152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44502" y="685793"/>
            <a:ext cx="219456" cy="34290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322707" y="685793"/>
            <a:ext cx="576580" cy="342900"/>
            <a:chOff x="1322707" y="685793"/>
            <a:chExt cx="576580" cy="34290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3898" y="685793"/>
              <a:ext cx="214884" cy="3429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2707" y="685793"/>
              <a:ext cx="320043" cy="34290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81962" y="676649"/>
            <a:ext cx="644652" cy="36118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21842" y="685793"/>
            <a:ext cx="265175" cy="3429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209678" y="676649"/>
            <a:ext cx="1248156" cy="361188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6278758" y="685793"/>
            <a:ext cx="421005" cy="342900"/>
            <a:chOff x="6278758" y="685793"/>
            <a:chExt cx="421005" cy="342900"/>
          </a:xfrm>
        </p:grpSpPr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78758" y="685793"/>
              <a:ext cx="59436" cy="3429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79342" y="685793"/>
              <a:ext cx="320040" cy="342900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864742" y="676649"/>
            <a:ext cx="452628" cy="36118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745102" y="685793"/>
            <a:ext cx="210311" cy="3429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968630" y="1252721"/>
            <a:ext cx="201168" cy="342906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336423" y="1243577"/>
            <a:ext cx="1559560" cy="361315"/>
            <a:chOff x="1336423" y="1243577"/>
            <a:chExt cx="1559560" cy="361315"/>
          </a:xfrm>
        </p:grpSpPr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36423" y="1243577"/>
              <a:ext cx="534927" cy="36119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12498" y="1252721"/>
              <a:ext cx="882395" cy="34290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36042" y="1252721"/>
              <a:ext cx="59435" cy="342906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3471550" y="1243577"/>
            <a:ext cx="1028700" cy="361315"/>
            <a:chOff x="3471550" y="1243577"/>
            <a:chExt cx="1028700" cy="361315"/>
          </a:xfrm>
        </p:grpSpPr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71550" y="1243577"/>
              <a:ext cx="928115" cy="36119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40814" y="1252721"/>
              <a:ext cx="59435" cy="342906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215518" y="1252721"/>
            <a:ext cx="64007" cy="34290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352677" y="1252721"/>
            <a:ext cx="59435" cy="342906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939162" y="1252721"/>
            <a:ext cx="265176" cy="342906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550542" y="1243577"/>
            <a:ext cx="324611" cy="361194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774060" y="6135115"/>
            <a:ext cx="5391785" cy="1071880"/>
            <a:chOff x="774060" y="6135115"/>
            <a:chExt cx="5391785" cy="1071880"/>
          </a:xfrm>
        </p:grpSpPr>
        <p:pic>
          <p:nvPicPr>
            <p:cNvPr id="33" name="object 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74067" y="6144767"/>
              <a:ext cx="3328415" cy="106070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1256" y="1814575"/>
            <a:ext cx="25844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Functionalists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46007" y="1814575"/>
            <a:ext cx="503809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41475" algn="l"/>
                <a:tab pos="4105275" algn="l"/>
                <a:tab pos="4835525" algn="l"/>
              </a:tabLst>
            </a:pPr>
            <a:r>
              <a:rPr sz="2700" spc="-15" dirty="0">
                <a:latin typeface="Lucida Sans Unicode"/>
                <a:cs typeface="Lucida Sans Unicode"/>
              </a:rPr>
              <a:t>r</a:t>
            </a:r>
            <a:r>
              <a:rPr sz="2700" spc="-5" dirty="0">
                <a:latin typeface="Lucida Sans Unicode"/>
                <a:cs typeface="Lucida Sans Unicode"/>
              </a:rPr>
              <a:t>egar</a:t>
            </a:r>
            <a:r>
              <a:rPr sz="2700" dirty="0">
                <a:latin typeface="Lucida Sans Unicode"/>
                <a:cs typeface="Lucida Sans Unicode"/>
              </a:rPr>
              <a:t>ds	s</a:t>
            </a:r>
            <a:r>
              <a:rPr sz="2700" spc="-5" dirty="0">
                <a:latin typeface="Lucida Sans Unicode"/>
                <a:cs typeface="Lucida Sans Unicode"/>
              </a:rPr>
              <a:t>trati</a:t>
            </a:r>
            <a:r>
              <a:rPr sz="2700" spc="-10" dirty="0">
                <a:latin typeface="Lucida Sans Unicode"/>
                <a:cs typeface="Lucida Sans Unicode"/>
              </a:rPr>
              <a:t>f</a:t>
            </a:r>
            <a:r>
              <a:rPr sz="2700" spc="-5" dirty="0">
                <a:latin typeface="Lucida Sans Unicode"/>
                <a:cs typeface="Lucida Sans Unicode"/>
              </a:rPr>
              <a:t>icatio</a:t>
            </a:r>
            <a:r>
              <a:rPr sz="2700" dirty="0">
                <a:latin typeface="Lucida Sans Unicode"/>
                <a:cs typeface="Lucida Sans Unicode"/>
              </a:rPr>
              <a:t>n	</a:t>
            </a:r>
            <a:r>
              <a:rPr sz="2700" spc="-5" dirty="0">
                <a:latin typeface="Lucida Sans Unicode"/>
                <a:cs typeface="Lucida Sans Unicode"/>
              </a:rPr>
              <a:t>a</a:t>
            </a:r>
            <a:r>
              <a:rPr sz="2700" dirty="0">
                <a:latin typeface="Lucida Sans Unicode"/>
                <a:cs typeface="Lucida Sans Unicode"/>
              </a:rPr>
              <a:t>s	a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1256" y="2226055"/>
            <a:ext cx="7962265" cy="2595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algn="just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Lucida Sans Unicode"/>
                <a:cs typeface="Lucida Sans Unicode"/>
              </a:rPr>
              <a:t>necessary structure in </a:t>
            </a:r>
            <a:r>
              <a:rPr sz="2700" spc="-10" dirty="0">
                <a:latin typeface="Lucida Sans Unicode"/>
                <a:cs typeface="Lucida Sans Unicode"/>
              </a:rPr>
              <a:t>all </a:t>
            </a:r>
            <a:r>
              <a:rPr sz="2700" spc="-5" dirty="0">
                <a:latin typeface="Lucida Sans Unicode"/>
                <a:cs typeface="Lucida Sans Unicode"/>
              </a:rPr>
              <a:t>societies because it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fulfils</a:t>
            </a:r>
            <a:r>
              <a:rPr sz="2700" spc="-5" dirty="0">
                <a:latin typeface="Lucida Sans Unicode"/>
                <a:cs typeface="Lucida Sans Unicode"/>
              </a:rPr>
              <a:t> fundamental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needs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vital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to</a:t>
            </a:r>
            <a:r>
              <a:rPr sz="2700" dirty="0">
                <a:latin typeface="Lucida Sans Unicode"/>
                <a:cs typeface="Lucida Sans Unicode"/>
              </a:rPr>
              <a:t> the 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functioning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of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the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e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ntire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society.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00">
              <a:latin typeface="Lucida Sans Unicode"/>
              <a:cs typeface="Lucida Sans Unicode"/>
            </a:endParaRPr>
          </a:p>
          <a:p>
            <a:pPr marL="268605" marR="6350" indent="-256540">
              <a:lnSpc>
                <a:spcPct val="100000"/>
              </a:lnSpc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  <a:tab pos="1343025" algn="l"/>
                <a:tab pos="2136775" algn="l"/>
                <a:tab pos="3386454" algn="l"/>
                <a:tab pos="4334510" algn="l"/>
                <a:tab pos="5043170" algn="l"/>
                <a:tab pos="6887209" algn="l"/>
              </a:tabLst>
            </a:pPr>
            <a:r>
              <a:rPr sz="2700" spc="5" dirty="0">
                <a:latin typeface="Lucida Sans Unicode"/>
                <a:cs typeface="Lucida Sans Unicode"/>
              </a:rPr>
              <a:t>D</a:t>
            </a:r>
            <a:r>
              <a:rPr sz="2700" spc="-5" dirty="0">
                <a:latin typeface="Lucida Sans Unicode"/>
                <a:cs typeface="Lucida Sans Unicode"/>
              </a:rPr>
              <a:t>avi</a:t>
            </a:r>
            <a:r>
              <a:rPr sz="2700" dirty="0">
                <a:latin typeface="Lucida Sans Unicode"/>
                <a:cs typeface="Lucida Sans Unicode"/>
              </a:rPr>
              <a:t>s	</a:t>
            </a:r>
            <a:r>
              <a:rPr sz="2700" spc="-5" dirty="0">
                <a:latin typeface="Lucida Sans Unicode"/>
                <a:cs typeface="Lucida Sans Unicode"/>
              </a:rPr>
              <a:t>a</a:t>
            </a:r>
            <a:r>
              <a:rPr sz="2700" spc="-10" dirty="0">
                <a:latin typeface="Lucida Sans Unicode"/>
                <a:cs typeface="Lucida Sans Unicode"/>
              </a:rPr>
              <a:t>n</a:t>
            </a:r>
            <a:r>
              <a:rPr sz="2700" dirty="0">
                <a:latin typeface="Lucida Sans Unicode"/>
                <a:cs typeface="Lucida Sans Unicode"/>
              </a:rPr>
              <a:t>d	m</a:t>
            </a:r>
            <a:r>
              <a:rPr sz="2700" spc="-5" dirty="0">
                <a:latin typeface="Lucida Sans Unicode"/>
                <a:cs typeface="Lucida Sans Unicode"/>
              </a:rPr>
              <a:t>oor</a:t>
            </a:r>
            <a:r>
              <a:rPr sz="2700" dirty="0">
                <a:latin typeface="Lucida Sans Unicode"/>
                <a:cs typeface="Lucida Sans Unicode"/>
              </a:rPr>
              <a:t>e	</a:t>
            </a:r>
            <a:r>
              <a:rPr sz="2700" spc="-5" dirty="0">
                <a:latin typeface="Lucida Sans Unicode"/>
                <a:cs typeface="Lucida Sans Unicode"/>
              </a:rPr>
              <a:t>gav</a:t>
            </a:r>
            <a:r>
              <a:rPr sz="2700" dirty="0">
                <a:latin typeface="Lucida Sans Unicode"/>
                <a:cs typeface="Lucida Sans Unicode"/>
              </a:rPr>
              <a:t>e	</a:t>
            </a:r>
            <a:r>
              <a:rPr sz="2700" spc="-5" dirty="0">
                <a:latin typeface="Lucida Sans Unicode"/>
                <a:cs typeface="Lucida Sans Unicode"/>
              </a:rPr>
              <a:t>t</a:t>
            </a:r>
            <a:r>
              <a:rPr sz="2700" spc="5" dirty="0">
                <a:latin typeface="Lucida Sans Unicode"/>
                <a:cs typeface="Lucida Sans Unicode"/>
              </a:rPr>
              <a:t>h</a:t>
            </a:r>
            <a:r>
              <a:rPr sz="2700" dirty="0">
                <a:latin typeface="Lucida Sans Unicode"/>
                <a:cs typeface="Lucida Sans Unicode"/>
              </a:rPr>
              <a:t>e	f</a:t>
            </a:r>
            <a:r>
              <a:rPr sz="2700" spc="5" dirty="0">
                <a:latin typeface="Lucida Sans Unicode"/>
                <a:cs typeface="Lucida Sans Unicode"/>
              </a:rPr>
              <a:t>un</a:t>
            </a:r>
            <a:r>
              <a:rPr sz="2700" spc="-5" dirty="0">
                <a:latin typeface="Lucida Sans Unicode"/>
                <a:cs typeface="Lucida Sans Unicode"/>
              </a:rPr>
              <a:t>ctio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spc="-5" dirty="0">
                <a:latin typeface="Lucida Sans Unicode"/>
                <a:cs typeface="Lucida Sans Unicode"/>
              </a:rPr>
              <a:t>a</a:t>
            </a:r>
            <a:r>
              <a:rPr sz="2700" dirty="0">
                <a:latin typeface="Lucida Sans Unicode"/>
                <a:cs typeface="Lucida Sans Unicode"/>
              </a:rPr>
              <a:t>l	</a:t>
            </a:r>
            <a:r>
              <a:rPr sz="2700" spc="-5" dirty="0">
                <a:latin typeface="Lucida Sans Unicode"/>
                <a:cs typeface="Lucida Sans Unicode"/>
              </a:rPr>
              <a:t>t</a:t>
            </a:r>
            <a:r>
              <a:rPr sz="2700" spc="5" dirty="0">
                <a:latin typeface="Lucida Sans Unicode"/>
                <a:cs typeface="Lucida Sans Unicode"/>
              </a:rPr>
              <a:t>h</a:t>
            </a:r>
            <a:r>
              <a:rPr sz="2700" spc="-5" dirty="0">
                <a:latin typeface="Lucida Sans Unicode"/>
                <a:cs typeface="Lucida Sans Unicode"/>
              </a:rPr>
              <a:t>eo</a:t>
            </a:r>
            <a:r>
              <a:rPr sz="2700" spc="-15" dirty="0">
                <a:latin typeface="Lucida Sans Unicode"/>
                <a:cs typeface="Lucida Sans Unicode"/>
              </a:rPr>
              <a:t>r</a:t>
            </a:r>
            <a:r>
              <a:rPr sz="2700" dirty="0">
                <a:latin typeface="Lucida Sans Unicode"/>
                <a:cs typeface="Lucida Sans Unicode"/>
              </a:rPr>
              <a:t>y  </a:t>
            </a:r>
            <a:r>
              <a:rPr sz="2700" spc="-5" dirty="0">
                <a:latin typeface="Lucida Sans Unicode"/>
                <a:cs typeface="Lucida Sans Unicode"/>
              </a:rPr>
              <a:t>on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social stratification.</a:t>
            </a:r>
            <a:endParaRPr sz="27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19302" y="941825"/>
            <a:ext cx="292735" cy="388620"/>
            <a:chOff x="1519302" y="941825"/>
            <a:chExt cx="292735" cy="388620"/>
          </a:xfrm>
        </p:grpSpPr>
        <p:sp>
          <p:nvSpPr>
            <p:cNvPr id="6" name="object 6"/>
            <p:cNvSpPr/>
            <p:nvPr/>
          </p:nvSpPr>
          <p:spPr>
            <a:xfrm>
              <a:off x="1519302" y="944111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>
                  <a:moveTo>
                    <a:pt x="0" y="0"/>
                  </a:moveTo>
                  <a:lnTo>
                    <a:pt x="54864" y="0"/>
                  </a:lnTo>
                </a:path>
                <a:path w="292735">
                  <a:moveTo>
                    <a:pt x="233175" y="0"/>
                  </a:moveTo>
                  <a:lnTo>
                    <a:pt x="292611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9302" y="946397"/>
              <a:ext cx="292611" cy="384048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862206" y="941825"/>
            <a:ext cx="329565" cy="388620"/>
            <a:chOff x="1862206" y="941825"/>
            <a:chExt cx="329565" cy="388620"/>
          </a:xfrm>
        </p:grpSpPr>
        <p:sp>
          <p:nvSpPr>
            <p:cNvPr id="9" name="object 9"/>
            <p:cNvSpPr/>
            <p:nvPr/>
          </p:nvSpPr>
          <p:spPr>
            <a:xfrm>
              <a:off x="1862206" y="944111"/>
              <a:ext cx="325120" cy="0"/>
            </a:xfrm>
            <a:custGeom>
              <a:avLst/>
              <a:gdLst/>
              <a:ahLst/>
              <a:cxnLst/>
              <a:rect l="l" t="t" r="r" b="b"/>
              <a:pathLst>
                <a:path w="325119">
                  <a:moveTo>
                    <a:pt x="0" y="0"/>
                  </a:moveTo>
                  <a:lnTo>
                    <a:pt x="324611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2206" y="946397"/>
              <a:ext cx="329184" cy="384048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2237110" y="937253"/>
            <a:ext cx="668020" cy="402590"/>
            <a:chOff x="2237110" y="937253"/>
            <a:chExt cx="668020" cy="402590"/>
          </a:xfrm>
        </p:grpSpPr>
        <p:sp>
          <p:nvSpPr>
            <p:cNvPr id="12" name="object 12"/>
            <p:cNvSpPr/>
            <p:nvPr/>
          </p:nvSpPr>
          <p:spPr>
            <a:xfrm>
              <a:off x="2237110" y="944111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7110" y="937253"/>
              <a:ext cx="667512" cy="402336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2968630" y="941825"/>
            <a:ext cx="325120" cy="388620"/>
            <a:chOff x="2968630" y="941825"/>
            <a:chExt cx="325120" cy="388620"/>
          </a:xfrm>
        </p:grpSpPr>
        <p:sp>
          <p:nvSpPr>
            <p:cNvPr id="15" name="object 15"/>
            <p:cNvSpPr/>
            <p:nvPr/>
          </p:nvSpPr>
          <p:spPr>
            <a:xfrm>
              <a:off x="2973202" y="944111"/>
              <a:ext cx="128270" cy="0"/>
            </a:xfrm>
            <a:custGeom>
              <a:avLst/>
              <a:gdLst/>
              <a:ahLst/>
              <a:cxnLst/>
              <a:rect l="l" t="t" r="r" b="b"/>
              <a:pathLst>
                <a:path w="128269">
                  <a:moveTo>
                    <a:pt x="0" y="0"/>
                  </a:moveTo>
                  <a:lnTo>
                    <a:pt x="128015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68630" y="946397"/>
              <a:ext cx="324612" cy="384048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3361821" y="941825"/>
            <a:ext cx="274320" cy="398145"/>
            <a:chOff x="3361821" y="941825"/>
            <a:chExt cx="274320" cy="398145"/>
          </a:xfrm>
        </p:grpSpPr>
        <p:sp>
          <p:nvSpPr>
            <p:cNvPr id="18" name="object 18"/>
            <p:cNvSpPr/>
            <p:nvPr/>
          </p:nvSpPr>
          <p:spPr>
            <a:xfrm>
              <a:off x="3361821" y="944111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59435" y="0"/>
                  </a:lnTo>
                </a:path>
                <a:path w="274320">
                  <a:moveTo>
                    <a:pt x="219456" y="0"/>
                  </a:moveTo>
                  <a:lnTo>
                    <a:pt x="274320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61821" y="946397"/>
              <a:ext cx="274320" cy="393192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3700150" y="937253"/>
            <a:ext cx="777240" cy="402590"/>
            <a:chOff x="3700150" y="937253"/>
            <a:chExt cx="777240" cy="402590"/>
          </a:xfrm>
        </p:grpSpPr>
        <p:sp>
          <p:nvSpPr>
            <p:cNvPr id="21" name="object 21"/>
            <p:cNvSpPr/>
            <p:nvPr/>
          </p:nvSpPr>
          <p:spPr>
            <a:xfrm>
              <a:off x="4043050" y="944111"/>
              <a:ext cx="325120" cy="0"/>
            </a:xfrm>
            <a:custGeom>
              <a:avLst/>
              <a:gdLst/>
              <a:ahLst/>
              <a:cxnLst/>
              <a:rect l="l" t="t" r="r" b="b"/>
              <a:pathLst>
                <a:path w="325120">
                  <a:moveTo>
                    <a:pt x="0" y="0"/>
                  </a:moveTo>
                  <a:lnTo>
                    <a:pt x="324611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00150" y="937253"/>
              <a:ext cx="672084" cy="4023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13382" y="941825"/>
              <a:ext cx="64007" cy="388620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4971165" y="941825"/>
            <a:ext cx="292735" cy="388620"/>
            <a:chOff x="4971165" y="941825"/>
            <a:chExt cx="292735" cy="388620"/>
          </a:xfrm>
        </p:grpSpPr>
        <p:sp>
          <p:nvSpPr>
            <p:cNvPr id="25" name="object 25"/>
            <p:cNvSpPr/>
            <p:nvPr/>
          </p:nvSpPr>
          <p:spPr>
            <a:xfrm>
              <a:off x="4971165" y="944111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>
                  <a:moveTo>
                    <a:pt x="0" y="0"/>
                  </a:moveTo>
                  <a:lnTo>
                    <a:pt x="59435" y="0"/>
                  </a:lnTo>
                </a:path>
                <a:path w="292735">
                  <a:moveTo>
                    <a:pt x="233171" y="0"/>
                  </a:moveTo>
                  <a:lnTo>
                    <a:pt x="292607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71165" y="946397"/>
              <a:ext cx="292608" cy="384048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63855" y="941825"/>
            <a:ext cx="68580" cy="38862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545970" y="937253"/>
            <a:ext cx="356616" cy="402336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774060" y="6135115"/>
            <a:ext cx="5391785" cy="1071880"/>
            <a:chOff x="774060" y="6135115"/>
            <a:chExt cx="5391785" cy="1071880"/>
          </a:xfrm>
        </p:grpSpPr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4067" y="6144767"/>
              <a:ext cx="3328415" cy="10607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060" y="3777996"/>
            <a:ext cx="9144000" cy="3429000"/>
            <a:chOff x="774060" y="3777996"/>
            <a:chExt cx="9144000" cy="3429000"/>
          </a:xfrm>
        </p:grpSpPr>
        <p:sp>
          <p:nvSpPr>
            <p:cNvPr id="3" name="object 3"/>
            <p:cNvSpPr/>
            <p:nvPr/>
          </p:nvSpPr>
          <p:spPr>
            <a:xfrm>
              <a:off x="774060" y="3777996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9143993" y="3428993"/>
                  </a:moveTo>
                  <a:lnTo>
                    <a:pt x="9143993" y="0"/>
                  </a:lnTo>
                  <a:lnTo>
                    <a:pt x="0" y="0"/>
                  </a:lnTo>
                  <a:lnTo>
                    <a:pt x="0" y="3428993"/>
                  </a:lnTo>
                  <a:lnTo>
                    <a:pt x="9143993" y="3428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067" y="6144768"/>
              <a:ext cx="3328415" cy="10607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421256" y="1814575"/>
            <a:ext cx="7963534" cy="3418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 algn="just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Conflict theorist argues that inequality </a:t>
            </a:r>
            <a:r>
              <a:rPr sz="2700" spc="-10" dirty="0">
                <a:latin typeface="Lucida Sans Unicode"/>
                <a:cs typeface="Lucida Sans Unicode"/>
              </a:rPr>
              <a:t>exists </a:t>
            </a:r>
            <a:r>
              <a:rPr sz="2700" spc="-5" dirty="0">
                <a:latin typeface="Lucida Sans Unicode"/>
                <a:cs typeface="Lucida Sans Unicode"/>
              </a:rPr>
              <a:t> in society because there </a:t>
            </a:r>
            <a:r>
              <a:rPr sz="2700" spc="-10" dirty="0">
                <a:latin typeface="Lucida Sans Unicode"/>
                <a:cs typeface="Lucida Sans Unicode"/>
              </a:rPr>
              <a:t>is </a:t>
            </a:r>
            <a:r>
              <a:rPr sz="2700" spc="-5" dirty="0">
                <a:latin typeface="Lucida Sans Unicode"/>
                <a:cs typeface="Lucida Sans Unicode"/>
              </a:rPr>
              <a:t>always </a:t>
            </a:r>
            <a:r>
              <a:rPr sz="2700" dirty="0">
                <a:latin typeface="Lucida Sans Unicode"/>
                <a:cs typeface="Lucida Sans Unicode"/>
              </a:rPr>
              <a:t>a </a:t>
            </a:r>
            <a:r>
              <a:rPr sz="2700" spc="-5" dirty="0">
                <a:latin typeface="Lucida Sans Unicode"/>
                <a:cs typeface="Lucida Sans Unicode"/>
              </a:rPr>
              <a:t>shortage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of available valued goods </a:t>
            </a:r>
            <a:r>
              <a:rPr sz="2700" dirty="0">
                <a:latin typeface="Lucida Sans Unicode"/>
                <a:cs typeface="Lucida Sans Unicode"/>
              </a:rPr>
              <a:t>and </a:t>
            </a:r>
            <a:r>
              <a:rPr sz="2700" spc="-5" dirty="0">
                <a:latin typeface="Lucida Sans Unicode"/>
                <a:cs typeface="Lucida Sans Unicode"/>
              </a:rPr>
              <a:t>services </a:t>
            </a:r>
            <a:r>
              <a:rPr sz="2700" dirty="0">
                <a:latin typeface="Lucida Sans Unicode"/>
                <a:cs typeface="Lucida Sans Unicode"/>
              </a:rPr>
              <a:t>and 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therefore there is always struggle over </a:t>
            </a:r>
            <a:r>
              <a:rPr sz="2700" dirty="0">
                <a:latin typeface="Lucida Sans Unicode"/>
                <a:cs typeface="Lucida Sans Unicode"/>
              </a:rPr>
              <a:t>who 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shallget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what.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CA2BF"/>
              </a:buClr>
              <a:buFont typeface="Lucida Sans Unicode"/>
              <a:buChar char="◗"/>
            </a:pPr>
            <a:endParaRPr sz="2600">
              <a:latin typeface="Lucida Sans Unicode"/>
              <a:cs typeface="Lucida Sans Unicode"/>
            </a:endParaRPr>
          </a:p>
          <a:p>
            <a:pPr marL="268605" marR="8890" indent="-256540" algn="just">
              <a:lnSpc>
                <a:spcPct val="100000"/>
              </a:lnSpc>
              <a:buClr>
                <a:srgbClr val="2CA2BF"/>
              </a:buClr>
              <a:buSzPct val="66666"/>
              <a:buChar char="◗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Karl </a:t>
            </a:r>
            <a:r>
              <a:rPr sz="2700" spc="-10" dirty="0">
                <a:latin typeface="Lucida Sans Unicode"/>
                <a:cs typeface="Lucida Sans Unicode"/>
              </a:rPr>
              <a:t>Marx </a:t>
            </a:r>
            <a:r>
              <a:rPr sz="2700" spc="-5" dirty="0">
                <a:latin typeface="Lucida Sans Unicode"/>
                <a:cs typeface="Lucida Sans Unicode"/>
              </a:rPr>
              <a:t>theory of class struggle helps in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understanding</a:t>
            </a:r>
            <a:r>
              <a:rPr sz="2700" spc="-6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this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view.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1256" y="1814575"/>
            <a:ext cx="7792084" cy="1772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445134" indent="-256540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Multidimensional theory sees stratification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from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more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than</a:t>
            </a:r>
            <a:r>
              <a:rPr sz="2700" dirty="0">
                <a:latin typeface="Lucida Sans Unicode"/>
                <a:cs typeface="Lucida Sans Unicode"/>
              </a:rPr>
              <a:t> one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dimension.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CA2BF"/>
              </a:buClr>
              <a:buFont typeface="Lucida Sans Unicode"/>
              <a:buChar char="◗"/>
            </a:pPr>
            <a:endParaRPr sz="26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This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approach is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associated with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the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name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of</a:t>
            </a:r>
            <a:endParaRPr sz="27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4060" y="6135115"/>
            <a:ext cx="5391785" cy="1071880"/>
            <a:chOff x="774060" y="6135115"/>
            <a:chExt cx="5391785" cy="1071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067" y="6144767"/>
              <a:ext cx="3328415" cy="10607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28850" y="608069"/>
            <a:ext cx="599440" cy="347980"/>
            <a:chOff x="4728850" y="608069"/>
            <a:chExt cx="599440" cy="347980"/>
          </a:xfrm>
        </p:grpSpPr>
        <p:sp>
          <p:nvSpPr>
            <p:cNvPr id="3" name="object 3"/>
            <p:cNvSpPr/>
            <p:nvPr/>
          </p:nvSpPr>
          <p:spPr>
            <a:xfrm>
              <a:off x="5272918" y="610355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54864" y="0"/>
                  </a:lnTo>
                </a:path>
              </a:pathLst>
            </a:custGeom>
            <a:ln w="4572">
              <a:solidFill>
                <a:srgbClr val="C8C8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8850" y="608069"/>
              <a:ext cx="292608" cy="3474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2606" y="608069"/>
              <a:ext cx="265175" cy="347472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387986" y="603497"/>
            <a:ext cx="215265" cy="361315"/>
            <a:chOff x="2387986" y="603497"/>
            <a:chExt cx="215265" cy="36131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2558" y="603497"/>
              <a:ext cx="210312" cy="28346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87986" y="889247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80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7986" y="886961"/>
              <a:ext cx="210312" cy="77724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38293" y="608069"/>
            <a:ext cx="196595" cy="34747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31870" y="608069"/>
            <a:ext cx="548640" cy="347472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4070482" y="608069"/>
            <a:ext cx="508000" cy="347980"/>
            <a:chOff x="4070482" y="608069"/>
            <a:chExt cx="508000" cy="34798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70482" y="608069"/>
              <a:ext cx="251460" cy="3474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63090" y="608069"/>
              <a:ext cx="214884" cy="347472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36625" y="608069"/>
            <a:ext cx="324612" cy="34747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86130" y="608069"/>
            <a:ext cx="1046991" cy="347472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3320674" y="603497"/>
            <a:ext cx="685800" cy="361315"/>
            <a:chOff x="3320674" y="603497"/>
            <a:chExt cx="685800" cy="361315"/>
          </a:xfrm>
        </p:grpSpPr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81862" y="603497"/>
              <a:ext cx="324611" cy="3611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20674" y="603497"/>
              <a:ext cx="320039" cy="361188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410077" y="603497"/>
            <a:ext cx="557784" cy="36118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49674" y="603497"/>
            <a:ext cx="324611" cy="36118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653162" y="795521"/>
            <a:ext cx="210311" cy="4114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895478" y="1174997"/>
            <a:ext cx="196595" cy="347472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1263271" y="1165853"/>
            <a:ext cx="1554480" cy="365760"/>
            <a:chOff x="1263271" y="1165853"/>
            <a:chExt cx="1554480" cy="365760"/>
          </a:xfrm>
        </p:grpSpPr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63271" y="1165853"/>
              <a:ext cx="534923" cy="36576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39346" y="1174997"/>
              <a:ext cx="877824" cy="3474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58318" y="1174997"/>
              <a:ext cx="59435" cy="347472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3261238" y="1165853"/>
            <a:ext cx="1024255" cy="365760"/>
            <a:chOff x="3261238" y="1165853"/>
            <a:chExt cx="1024255" cy="365760"/>
          </a:xfrm>
        </p:grpSpPr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61238" y="1165853"/>
              <a:ext cx="923544" cy="36576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225930" y="1174997"/>
              <a:ext cx="59435" cy="347472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142366" y="1174997"/>
            <a:ext cx="64007" cy="347472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728850" y="1174997"/>
            <a:ext cx="265176" cy="34747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344802" y="1165853"/>
            <a:ext cx="324612" cy="365766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774060" y="3777996"/>
            <a:ext cx="9144000" cy="3429000"/>
            <a:chOff x="774060" y="3777996"/>
            <a:chExt cx="9144000" cy="3429000"/>
          </a:xfrm>
        </p:grpSpPr>
        <p:sp>
          <p:nvSpPr>
            <p:cNvPr id="35" name="object 35"/>
            <p:cNvSpPr/>
            <p:nvPr/>
          </p:nvSpPr>
          <p:spPr>
            <a:xfrm>
              <a:off x="774060" y="3777996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9143993" y="3428993"/>
                  </a:moveTo>
                  <a:lnTo>
                    <a:pt x="9143993" y="0"/>
                  </a:lnTo>
                  <a:lnTo>
                    <a:pt x="0" y="0"/>
                  </a:lnTo>
                  <a:lnTo>
                    <a:pt x="0" y="3428993"/>
                  </a:lnTo>
                  <a:lnTo>
                    <a:pt x="9143993" y="3428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4067" y="6144768"/>
              <a:ext cx="3328415" cy="106070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1421256" y="2055367"/>
            <a:ext cx="7962900" cy="3829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 algn="just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Davis-Moore</a:t>
            </a:r>
            <a:r>
              <a:rPr sz="2700" dirty="0">
                <a:latin typeface="Lucida Sans Unicode"/>
                <a:cs typeface="Lucida Sans Unicode"/>
              </a:rPr>
              <a:t> seeks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to</a:t>
            </a:r>
            <a:r>
              <a:rPr sz="2700" spc="-5" dirty="0">
                <a:latin typeface="Lucida Sans Unicode"/>
                <a:cs typeface="Lucida Sans Unicode"/>
              </a:rPr>
              <a:t> explain</a:t>
            </a:r>
            <a:r>
              <a:rPr sz="2700" spc="844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social </a:t>
            </a:r>
            <a:r>
              <a:rPr sz="2700" spc="-5" dirty="0">
                <a:latin typeface="Lucida Sans Unicode"/>
                <a:cs typeface="Lucida Sans Unicode"/>
              </a:rPr>
              <a:t> inequality in functional </a:t>
            </a:r>
            <a:r>
              <a:rPr sz="2700" dirty="0">
                <a:latin typeface="Lucida Sans Unicode"/>
                <a:cs typeface="Lucida Sans Unicode"/>
              </a:rPr>
              <a:t>terms, the </a:t>
            </a:r>
            <a:r>
              <a:rPr sz="2700" spc="-5" dirty="0">
                <a:latin typeface="Lucida Sans Unicode"/>
                <a:cs typeface="Lucida Sans Unicode"/>
              </a:rPr>
              <a:t>universal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necessity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which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calls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forth</a:t>
            </a:r>
            <a:r>
              <a:rPr sz="2700" spc="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stratification</a:t>
            </a:r>
            <a:r>
              <a:rPr sz="2700" spc="844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in </a:t>
            </a:r>
            <a:r>
              <a:rPr sz="2700" dirty="0">
                <a:latin typeface="Lucida Sans Unicode"/>
                <a:cs typeface="Lucida Sans Unicode"/>
              </a:rPr>
              <a:t> any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social system.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CA2BF"/>
              </a:buClr>
              <a:buFont typeface="Lucida Sans Unicode"/>
              <a:buChar char="◗"/>
            </a:pPr>
            <a:endParaRPr sz="2600">
              <a:latin typeface="Lucida Sans Unicode"/>
              <a:cs typeface="Lucida Sans Unicode"/>
            </a:endParaRPr>
          </a:p>
          <a:p>
            <a:pPr marL="268605" marR="6350" indent="-256540" algn="just">
              <a:lnSpc>
                <a:spcPct val="100000"/>
              </a:lnSpc>
              <a:buClr>
                <a:srgbClr val="2CA2BF"/>
              </a:buClr>
              <a:buSzPct val="66666"/>
              <a:buChar char="◗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According to </a:t>
            </a:r>
            <a:r>
              <a:rPr sz="2700" dirty="0">
                <a:latin typeface="Lucida Sans Unicode"/>
                <a:cs typeface="Lucida Sans Unicode"/>
              </a:rPr>
              <a:t>them </a:t>
            </a:r>
            <a:r>
              <a:rPr sz="2700" spc="-5" dirty="0">
                <a:latin typeface="Lucida Sans Unicode"/>
                <a:cs typeface="Lucida Sans Unicode"/>
              </a:rPr>
              <a:t>all </a:t>
            </a:r>
            <a:r>
              <a:rPr sz="2700" spc="-10" dirty="0">
                <a:latin typeface="Lucida Sans Unicode"/>
                <a:cs typeface="Lucida Sans Unicode"/>
              </a:rPr>
              <a:t>social </a:t>
            </a:r>
            <a:r>
              <a:rPr sz="2700" spc="-5" dirty="0">
                <a:latin typeface="Lucida Sans Unicode"/>
                <a:cs typeface="Lucida Sans Unicode"/>
              </a:rPr>
              <a:t>systems share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certain functional </a:t>
            </a:r>
            <a:r>
              <a:rPr sz="2700" spc="-10" dirty="0">
                <a:latin typeface="Lucida Sans Unicode"/>
                <a:cs typeface="Lucida Sans Unicode"/>
              </a:rPr>
              <a:t>pre-requisities </a:t>
            </a:r>
            <a:r>
              <a:rPr sz="2700" spc="-5" dirty="0">
                <a:latin typeface="Lucida Sans Unicode"/>
                <a:cs typeface="Lucida Sans Unicode"/>
              </a:rPr>
              <a:t>which must </a:t>
            </a:r>
            <a:r>
              <a:rPr sz="2700" dirty="0">
                <a:latin typeface="Lucida Sans Unicode"/>
                <a:cs typeface="Lucida Sans Unicode"/>
              </a:rPr>
              <a:t> be </a:t>
            </a:r>
            <a:r>
              <a:rPr sz="2700" spc="-5" dirty="0">
                <a:latin typeface="Lucida Sans Unicode"/>
                <a:cs typeface="Lucida Sans Unicode"/>
              </a:rPr>
              <a:t>met if </a:t>
            </a:r>
            <a:r>
              <a:rPr sz="2700" dirty="0">
                <a:latin typeface="Lucida Sans Unicode"/>
                <a:cs typeface="Lucida Sans Unicode"/>
              </a:rPr>
              <a:t>the </a:t>
            </a:r>
            <a:r>
              <a:rPr sz="2700" spc="-5" dirty="0">
                <a:latin typeface="Lucida Sans Unicode"/>
                <a:cs typeface="Lucida Sans Unicode"/>
              </a:rPr>
              <a:t>system is to survive </a:t>
            </a:r>
            <a:r>
              <a:rPr sz="2700" dirty="0">
                <a:latin typeface="Lucida Sans Unicode"/>
                <a:cs typeface="Lucida Sans Unicode"/>
              </a:rPr>
              <a:t>and </a:t>
            </a:r>
            <a:r>
              <a:rPr sz="2700" spc="-10" dirty="0">
                <a:latin typeface="Lucida Sans Unicode"/>
                <a:cs typeface="Lucida Sans Unicode"/>
              </a:rPr>
              <a:t>operate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efficiently.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1256" y="1814575"/>
            <a:ext cx="7199630" cy="403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Effective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role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allocation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and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performance.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CA2BF"/>
              </a:buClr>
              <a:buFont typeface="Lucida Sans Unicode"/>
              <a:buChar char="◗"/>
            </a:pPr>
            <a:endParaRPr sz="2600">
              <a:latin typeface="Lucida Sans Unicode"/>
              <a:cs typeface="Lucida Sans Unicode"/>
            </a:endParaRPr>
          </a:p>
          <a:p>
            <a:pPr marL="268605" marR="137795" indent="-256540">
              <a:lnSpc>
                <a:spcPct val="100000"/>
              </a:lnSpc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They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must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be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filled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by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those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best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able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to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perform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them.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2CA2BF"/>
              </a:buClr>
              <a:buFont typeface="Lucida Sans Unicode"/>
              <a:buChar char="◗"/>
            </a:pPr>
            <a:endParaRPr sz="2600">
              <a:latin typeface="Lucida Sans Unicode"/>
              <a:cs typeface="Lucida Sans Unicode"/>
            </a:endParaRPr>
          </a:p>
          <a:p>
            <a:pPr marL="268605" marR="1107440" indent="-256540">
              <a:lnSpc>
                <a:spcPct val="100000"/>
              </a:lnSpc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dirty="0">
                <a:latin typeface="Lucida Sans Unicode"/>
                <a:cs typeface="Lucida Sans Unicode"/>
              </a:rPr>
              <a:t>The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necessary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training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for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them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be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undertaken.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2CA2BF"/>
              </a:buClr>
              <a:buFont typeface="Lucida Sans Unicode"/>
              <a:buChar char="◗"/>
            </a:pPr>
            <a:endParaRPr sz="26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5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dirty="0">
                <a:latin typeface="Lucida Sans Unicode"/>
                <a:cs typeface="Lucida Sans Unicode"/>
              </a:rPr>
              <a:t>The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roles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be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performed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conscientiously.</a:t>
            </a:r>
            <a:endParaRPr sz="27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59283" y="685793"/>
            <a:ext cx="201295" cy="347980"/>
            <a:chOff x="1359283" y="685793"/>
            <a:chExt cx="201295" cy="347980"/>
          </a:xfrm>
        </p:grpSpPr>
        <p:sp>
          <p:nvSpPr>
            <p:cNvPr id="4" name="object 4"/>
            <p:cNvSpPr/>
            <p:nvPr/>
          </p:nvSpPr>
          <p:spPr>
            <a:xfrm>
              <a:off x="1359283" y="688079"/>
              <a:ext cx="196850" cy="0"/>
            </a:xfrm>
            <a:custGeom>
              <a:avLst/>
              <a:gdLst/>
              <a:ahLst/>
              <a:cxnLst/>
              <a:rect l="l" t="t" r="r" b="b"/>
              <a:pathLst>
                <a:path w="196850">
                  <a:moveTo>
                    <a:pt x="0" y="0"/>
                  </a:moveTo>
                  <a:lnTo>
                    <a:pt x="196595" y="0"/>
                  </a:lnTo>
                </a:path>
              </a:pathLst>
            </a:custGeom>
            <a:ln w="4572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9283" y="690365"/>
              <a:ext cx="201168" cy="34290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610746" y="685793"/>
            <a:ext cx="251460" cy="356870"/>
            <a:chOff x="1610746" y="685793"/>
            <a:chExt cx="251460" cy="356870"/>
          </a:xfrm>
        </p:grpSpPr>
        <p:sp>
          <p:nvSpPr>
            <p:cNvPr id="7" name="object 7"/>
            <p:cNvSpPr/>
            <p:nvPr/>
          </p:nvSpPr>
          <p:spPr>
            <a:xfrm>
              <a:off x="1610746" y="688079"/>
              <a:ext cx="247015" cy="0"/>
            </a:xfrm>
            <a:custGeom>
              <a:avLst/>
              <a:gdLst/>
              <a:ahLst/>
              <a:cxnLst/>
              <a:rect l="l" t="t" r="r" b="b"/>
              <a:pathLst>
                <a:path w="247014">
                  <a:moveTo>
                    <a:pt x="0" y="0"/>
                  </a:moveTo>
                  <a:lnTo>
                    <a:pt x="54864" y="0"/>
                  </a:lnTo>
                </a:path>
                <a:path w="247014">
                  <a:moveTo>
                    <a:pt x="196596" y="0"/>
                  </a:moveTo>
                  <a:lnTo>
                    <a:pt x="246888" y="0"/>
                  </a:lnTo>
                </a:path>
              </a:pathLst>
            </a:custGeom>
            <a:ln w="4572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0746" y="690365"/>
              <a:ext cx="251460" cy="35204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935358" y="685793"/>
            <a:ext cx="269875" cy="347980"/>
            <a:chOff x="1935358" y="685793"/>
            <a:chExt cx="269875" cy="347980"/>
          </a:xfrm>
        </p:grpSpPr>
        <p:sp>
          <p:nvSpPr>
            <p:cNvPr id="10" name="object 10"/>
            <p:cNvSpPr/>
            <p:nvPr/>
          </p:nvSpPr>
          <p:spPr>
            <a:xfrm>
              <a:off x="2154814" y="688079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0" y="0"/>
                  </a:moveTo>
                  <a:lnTo>
                    <a:pt x="50292" y="0"/>
                  </a:lnTo>
                </a:path>
              </a:pathLst>
            </a:custGeom>
            <a:ln w="4572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35358" y="685793"/>
              <a:ext cx="269748" cy="34747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269114" y="676649"/>
            <a:ext cx="704215" cy="365760"/>
            <a:chOff x="2269114" y="676649"/>
            <a:chExt cx="704215" cy="365760"/>
          </a:xfrm>
        </p:grpSpPr>
        <p:sp>
          <p:nvSpPr>
            <p:cNvPr id="13" name="object 13"/>
            <p:cNvSpPr/>
            <p:nvPr/>
          </p:nvSpPr>
          <p:spPr>
            <a:xfrm>
              <a:off x="2575438" y="688079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>
                  <a:moveTo>
                    <a:pt x="0" y="0"/>
                  </a:moveTo>
                  <a:lnTo>
                    <a:pt x="292608" y="0"/>
                  </a:lnTo>
                </a:path>
              </a:pathLst>
            </a:custGeom>
            <a:ln w="4572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9114" y="676649"/>
              <a:ext cx="704087" cy="29260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43434" y="966971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80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4572">
              <a:solidFill>
                <a:srgbClr val="F4F4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4310" y="964685"/>
              <a:ext cx="59435" cy="685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09194" y="964685"/>
              <a:ext cx="64007" cy="685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91974" y="969257"/>
              <a:ext cx="256032" cy="73152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3412114" y="685793"/>
            <a:ext cx="265430" cy="347980"/>
            <a:chOff x="3412114" y="685793"/>
            <a:chExt cx="265430" cy="347980"/>
          </a:xfrm>
        </p:grpSpPr>
        <p:sp>
          <p:nvSpPr>
            <p:cNvPr id="20" name="object 20"/>
            <p:cNvSpPr/>
            <p:nvPr/>
          </p:nvSpPr>
          <p:spPr>
            <a:xfrm>
              <a:off x="3631570" y="688079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45719" y="0"/>
                  </a:lnTo>
                </a:path>
              </a:pathLst>
            </a:custGeom>
            <a:ln w="4572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12114" y="685793"/>
              <a:ext cx="265176" cy="347472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5597530" y="676649"/>
            <a:ext cx="868680" cy="425450"/>
            <a:chOff x="5597530" y="676649"/>
            <a:chExt cx="868680" cy="425450"/>
          </a:xfrm>
        </p:grpSpPr>
        <p:sp>
          <p:nvSpPr>
            <p:cNvPr id="23" name="object 23"/>
            <p:cNvSpPr/>
            <p:nvPr/>
          </p:nvSpPr>
          <p:spPr>
            <a:xfrm>
              <a:off x="5597530" y="688079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4">
                  <a:moveTo>
                    <a:pt x="0" y="0"/>
                  </a:moveTo>
                  <a:lnTo>
                    <a:pt x="192023" y="0"/>
                  </a:lnTo>
                </a:path>
              </a:pathLst>
            </a:custGeom>
            <a:ln w="4572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97530" y="676649"/>
              <a:ext cx="868680" cy="425196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6927981" y="676649"/>
            <a:ext cx="887094" cy="365760"/>
            <a:chOff x="6927981" y="676649"/>
            <a:chExt cx="887094" cy="365760"/>
          </a:xfrm>
        </p:grpSpPr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27981" y="676649"/>
              <a:ext cx="886967" cy="29718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600065" y="971543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4572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27981" y="973829"/>
              <a:ext cx="64007" cy="594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47437" y="973829"/>
              <a:ext cx="59435" cy="594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62321" y="969257"/>
              <a:ext cx="448055" cy="73152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6653662" y="676649"/>
            <a:ext cx="219710" cy="365760"/>
            <a:chOff x="6653662" y="676649"/>
            <a:chExt cx="219710" cy="365760"/>
          </a:xfrm>
        </p:grpSpPr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58234" y="676649"/>
              <a:ext cx="214884" cy="29260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653662" y="971543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4572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53662" y="969257"/>
              <a:ext cx="214884" cy="73152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477390" y="685793"/>
            <a:ext cx="214884" cy="347472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737994" y="685793"/>
            <a:ext cx="256032" cy="347472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295777" y="685793"/>
            <a:ext cx="251460" cy="347472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039746" y="685793"/>
            <a:ext cx="205740" cy="347472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028066" y="676649"/>
            <a:ext cx="324612" cy="365760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539362" y="685793"/>
            <a:ext cx="64007" cy="347472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3723009" y="685793"/>
            <a:ext cx="571500" cy="347980"/>
            <a:chOff x="3723009" y="685793"/>
            <a:chExt cx="571500" cy="347980"/>
          </a:xfrm>
        </p:grpSpPr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723009" y="685793"/>
              <a:ext cx="320040" cy="34747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084197" y="685793"/>
              <a:ext cx="210311" cy="347472"/>
            </a:xfrm>
            <a:prstGeom prst="rect">
              <a:avLst/>
            </a:prstGeom>
          </p:spPr>
        </p:pic>
      </p:grpSp>
      <p:grpSp>
        <p:nvGrpSpPr>
          <p:cNvPr id="44" name="object 44"/>
          <p:cNvGrpSpPr/>
          <p:nvPr/>
        </p:nvGrpSpPr>
        <p:grpSpPr>
          <a:xfrm>
            <a:off x="774060" y="6135115"/>
            <a:ext cx="5391785" cy="1071880"/>
            <a:chOff x="774060" y="6135115"/>
            <a:chExt cx="5391785" cy="1071880"/>
          </a:xfrm>
        </p:grpSpPr>
        <p:pic>
          <p:nvPicPr>
            <p:cNvPr id="45" name="object 4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74067" y="6144767"/>
              <a:ext cx="3328415" cy="106070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0462" y="3214116"/>
            <a:ext cx="781811" cy="37947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1386" y="3227832"/>
            <a:ext cx="384047" cy="4526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30886" y="3227832"/>
            <a:ext cx="256031" cy="4526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32169" y="3227832"/>
            <a:ext cx="708660" cy="45262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98014" y="3214116"/>
            <a:ext cx="420624" cy="47091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85265" y="3227832"/>
            <a:ext cx="342900" cy="45262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47138" y="3227832"/>
            <a:ext cx="73152" cy="45262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70297" y="3227832"/>
            <a:ext cx="347472" cy="45262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929250" y="3214116"/>
            <a:ext cx="416052" cy="47091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96362" y="3227832"/>
            <a:ext cx="347472" cy="45262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618354" y="3227832"/>
            <a:ext cx="269747" cy="45262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055497" y="3227832"/>
            <a:ext cx="329184" cy="46177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798697" y="3227832"/>
            <a:ext cx="416052" cy="45262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269614" y="3227832"/>
            <a:ext cx="274320" cy="4526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463674" y="3589020"/>
            <a:ext cx="73152" cy="9144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942465" y="3593591"/>
            <a:ext cx="333756" cy="96012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774060" y="5301995"/>
            <a:ext cx="9144000" cy="1903730"/>
            <a:chOff x="774060" y="5301995"/>
            <a:chExt cx="9144000" cy="1903730"/>
          </a:xfrm>
        </p:grpSpPr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62646" y="5301995"/>
              <a:ext cx="7455407" cy="48920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86836" y="5586984"/>
              <a:ext cx="9031605" cy="789940"/>
            </a:xfrm>
            <a:custGeom>
              <a:avLst/>
              <a:gdLst/>
              <a:ahLst/>
              <a:cxnLst/>
              <a:rect l="l" t="t" r="r" b="b"/>
              <a:pathLst>
                <a:path w="9031605" h="789939">
                  <a:moveTo>
                    <a:pt x="9031218" y="789432"/>
                  </a:moveTo>
                  <a:lnTo>
                    <a:pt x="9031218" y="0"/>
                  </a:lnTo>
                  <a:lnTo>
                    <a:pt x="0" y="0"/>
                  </a:lnTo>
                  <a:lnTo>
                    <a:pt x="9031218" y="789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74067" y="5353811"/>
              <a:ext cx="9143987" cy="185166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74060" y="5343397"/>
              <a:ext cx="9143993" cy="80136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6680578" y="3945126"/>
            <a:ext cx="24568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solidFill>
                  <a:srgbClr val="454545"/>
                </a:solidFill>
                <a:latin typeface="Lucida Sans Unicode"/>
                <a:cs typeface="Lucida Sans Unicode"/>
              </a:rPr>
              <a:t>DAVIS-MOORE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1256" y="1814575"/>
            <a:ext cx="7961630" cy="208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 algn="just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69240" algn="l"/>
              </a:tabLst>
            </a:pPr>
            <a:r>
              <a:rPr sz="2700" dirty="0">
                <a:latin typeface="Lucida Sans Unicode"/>
                <a:cs typeface="Lucida Sans Unicode"/>
              </a:rPr>
              <a:t>The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most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famous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functionalist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theory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of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stratification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was first presented </a:t>
            </a:r>
            <a:r>
              <a:rPr sz="2700" spc="-10" dirty="0">
                <a:latin typeface="Lucida Sans Unicode"/>
                <a:cs typeface="Lucida Sans Unicode"/>
              </a:rPr>
              <a:t>in</a:t>
            </a:r>
            <a:r>
              <a:rPr sz="2700" spc="8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1945, in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an </a:t>
            </a:r>
            <a:r>
              <a:rPr sz="2700" spc="-10" dirty="0">
                <a:latin typeface="Lucida Sans Unicode"/>
                <a:cs typeface="Lucida Sans Unicode"/>
              </a:rPr>
              <a:t>article </a:t>
            </a:r>
            <a:r>
              <a:rPr sz="2700" dirty="0">
                <a:latin typeface="Lucida Sans Unicode"/>
                <a:cs typeface="Lucida Sans Unicode"/>
              </a:rPr>
              <a:t>by the </a:t>
            </a:r>
            <a:r>
              <a:rPr sz="2700" spc="-5" dirty="0">
                <a:latin typeface="Lucida Sans Unicode"/>
                <a:cs typeface="Lucida Sans Unicode"/>
              </a:rPr>
              <a:t>american sociologists davis </a:t>
            </a:r>
            <a:r>
              <a:rPr sz="2700" dirty="0">
                <a:latin typeface="Lucida Sans Unicode"/>
                <a:cs typeface="Lucida Sans Unicode"/>
              </a:rPr>
              <a:t> and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moore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entitled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,some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principlesof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stratification.</a:t>
            </a:r>
            <a:endParaRPr sz="27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4060" y="3777996"/>
            <a:ext cx="9144000" cy="3429000"/>
            <a:chOff x="774060" y="3777996"/>
            <a:chExt cx="9144000" cy="3429000"/>
          </a:xfrm>
        </p:grpSpPr>
        <p:sp>
          <p:nvSpPr>
            <p:cNvPr id="4" name="object 4"/>
            <p:cNvSpPr/>
            <p:nvPr/>
          </p:nvSpPr>
          <p:spPr>
            <a:xfrm>
              <a:off x="774060" y="3777996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9143993" y="3428993"/>
                  </a:moveTo>
                  <a:lnTo>
                    <a:pt x="9143993" y="0"/>
                  </a:lnTo>
                  <a:lnTo>
                    <a:pt x="0" y="0"/>
                  </a:lnTo>
                  <a:lnTo>
                    <a:pt x="0" y="3428993"/>
                  </a:lnTo>
                  <a:lnTo>
                    <a:pt x="9143993" y="3428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067" y="6144768"/>
              <a:ext cx="3328415" cy="10607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1256" y="1814575"/>
            <a:ext cx="34798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  <a:tab pos="1941830" algn="l"/>
              </a:tabLst>
            </a:pPr>
            <a:r>
              <a:rPr sz="2700" dirty="0">
                <a:latin typeface="Lucida Sans Unicode"/>
                <a:cs typeface="Lucida Sans Unicode"/>
              </a:rPr>
              <a:t>C</a:t>
            </a:r>
            <a:r>
              <a:rPr sz="2700" spc="-5" dirty="0">
                <a:latin typeface="Lucida Sans Unicode"/>
                <a:cs typeface="Lucida Sans Unicode"/>
              </a:rPr>
              <a:t>erta</a:t>
            </a:r>
            <a:r>
              <a:rPr sz="2700" spc="-15" dirty="0">
                <a:latin typeface="Lucida Sans Unicode"/>
                <a:cs typeface="Lucida Sans Unicode"/>
              </a:rPr>
              <a:t>i</a:t>
            </a:r>
            <a:r>
              <a:rPr sz="2700" dirty="0">
                <a:latin typeface="Lucida Sans Unicode"/>
                <a:cs typeface="Lucida Sans Unicode"/>
              </a:rPr>
              <a:t>n	p</a:t>
            </a:r>
            <a:r>
              <a:rPr sz="2700" spc="-5" dirty="0">
                <a:latin typeface="Lucida Sans Unicode"/>
                <a:cs typeface="Lucida Sans Unicode"/>
              </a:rPr>
              <a:t>o</a:t>
            </a:r>
            <a:r>
              <a:rPr sz="2700" dirty="0">
                <a:latin typeface="Lucida Sans Unicode"/>
                <a:cs typeface="Lucida Sans Unicode"/>
              </a:rPr>
              <a:t>s</a:t>
            </a:r>
            <a:r>
              <a:rPr sz="2700" spc="-5" dirty="0">
                <a:latin typeface="Lucida Sans Unicode"/>
                <a:cs typeface="Lucida Sans Unicode"/>
              </a:rPr>
              <a:t>it</a:t>
            </a:r>
            <a:r>
              <a:rPr sz="2700" spc="-15" dirty="0">
                <a:latin typeface="Lucida Sans Unicode"/>
                <a:cs typeface="Lucida Sans Unicode"/>
              </a:rPr>
              <a:t>i</a:t>
            </a:r>
            <a:r>
              <a:rPr sz="2700" spc="-5" dirty="0">
                <a:latin typeface="Lucida Sans Unicode"/>
                <a:cs typeface="Lucida Sans Unicode"/>
              </a:rPr>
              <a:t>o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dirty="0">
                <a:latin typeface="Lucida Sans Unicode"/>
                <a:cs typeface="Lucida Sans Unicode"/>
              </a:rPr>
              <a:t>s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4584" y="1814575"/>
            <a:ext cx="402780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0100" algn="l"/>
                <a:tab pos="1858010" algn="l"/>
                <a:tab pos="3494404" algn="l"/>
              </a:tabLst>
            </a:pPr>
            <a:r>
              <a:rPr sz="2700" spc="-15" dirty="0">
                <a:latin typeface="Lucida Sans Unicode"/>
                <a:cs typeface="Lucida Sans Unicode"/>
              </a:rPr>
              <a:t>i</a:t>
            </a:r>
            <a:r>
              <a:rPr sz="2700" dirty="0">
                <a:latin typeface="Lucida Sans Unicode"/>
                <a:cs typeface="Lucida Sans Unicode"/>
              </a:rPr>
              <a:t>n	</a:t>
            </a:r>
            <a:r>
              <a:rPr sz="2700" spc="-5" dirty="0">
                <a:latin typeface="Lucida Sans Unicode"/>
                <a:cs typeface="Lucida Sans Unicode"/>
              </a:rPr>
              <a:t>a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dirty="0">
                <a:latin typeface="Lucida Sans Unicode"/>
                <a:cs typeface="Lucida Sans Unicode"/>
              </a:rPr>
              <a:t>y	s</a:t>
            </a:r>
            <a:r>
              <a:rPr sz="2700" spc="-5" dirty="0">
                <a:latin typeface="Lucida Sans Unicode"/>
                <a:cs typeface="Lucida Sans Unicode"/>
              </a:rPr>
              <a:t>ociet</a:t>
            </a:r>
            <a:r>
              <a:rPr sz="2700" dirty="0">
                <a:latin typeface="Lucida Sans Unicode"/>
                <a:cs typeface="Lucida Sans Unicode"/>
              </a:rPr>
              <a:t>y	</a:t>
            </a:r>
            <a:r>
              <a:rPr sz="2700" spc="-5" dirty="0">
                <a:latin typeface="Lucida Sans Unicode"/>
                <a:cs typeface="Lucida Sans Unicode"/>
              </a:rPr>
              <a:t>ar</a:t>
            </a:r>
            <a:r>
              <a:rPr sz="2700" dirty="0">
                <a:latin typeface="Lucida Sans Unicode"/>
                <a:cs typeface="Lucida Sans Unicode"/>
              </a:rPr>
              <a:t>e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1256" y="2226055"/>
            <a:ext cx="7963534" cy="3006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7620">
              <a:lnSpc>
                <a:spcPct val="100000"/>
              </a:lnSpc>
              <a:spcBef>
                <a:spcPts val="100"/>
              </a:spcBef>
              <a:tabLst>
                <a:tab pos="2630805" algn="l"/>
                <a:tab pos="4692650" algn="l"/>
                <a:tab pos="5854065" algn="l"/>
                <a:tab pos="7329170" algn="l"/>
              </a:tabLst>
            </a:pPr>
            <a:r>
              <a:rPr sz="2700" dirty="0">
                <a:latin typeface="Lucida Sans Unicode"/>
                <a:cs typeface="Lucida Sans Unicode"/>
              </a:rPr>
              <a:t>f</a:t>
            </a:r>
            <a:r>
              <a:rPr sz="2700" spc="-10" dirty="0">
                <a:latin typeface="Lucida Sans Unicode"/>
                <a:cs typeface="Lucida Sans Unicode"/>
              </a:rPr>
              <a:t>u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spc="-5" dirty="0">
                <a:latin typeface="Lucida Sans Unicode"/>
                <a:cs typeface="Lucida Sans Unicode"/>
              </a:rPr>
              <a:t>ctio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spc="-5" dirty="0">
                <a:latin typeface="Lucida Sans Unicode"/>
                <a:cs typeface="Lucida Sans Unicode"/>
              </a:rPr>
              <a:t>all</a:t>
            </a:r>
            <a:r>
              <a:rPr sz="2700" dirty="0">
                <a:latin typeface="Lucida Sans Unicode"/>
                <a:cs typeface="Lucida Sans Unicode"/>
              </a:rPr>
              <a:t>y	</a:t>
            </a:r>
            <a:r>
              <a:rPr sz="2700" spc="-5" dirty="0">
                <a:latin typeface="Lucida Sans Unicode"/>
                <a:cs typeface="Lucida Sans Unicode"/>
              </a:rPr>
              <a:t>i</a:t>
            </a:r>
            <a:r>
              <a:rPr sz="2700" spc="-15" dirty="0">
                <a:latin typeface="Lucida Sans Unicode"/>
                <a:cs typeface="Lucida Sans Unicode"/>
              </a:rPr>
              <a:t>m</a:t>
            </a:r>
            <a:r>
              <a:rPr sz="2700" dirty="0">
                <a:latin typeface="Lucida Sans Unicode"/>
                <a:cs typeface="Lucida Sans Unicode"/>
              </a:rPr>
              <a:t>p</a:t>
            </a:r>
            <a:r>
              <a:rPr sz="2700" spc="-5" dirty="0">
                <a:latin typeface="Lucida Sans Unicode"/>
                <a:cs typeface="Lucida Sans Unicode"/>
              </a:rPr>
              <a:t>orta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dirty="0">
                <a:latin typeface="Lucida Sans Unicode"/>
                <a:cs typeface="Lucida Sans Unicode"/>
              </a:rPr>
              <a:t>t	</a:t>
            </a:r>
            <a:r>
              <a:rPr sz="2700" spc="-5" dirty="0">
                <a:latin typeface="Lucida Sans Unicode"/>
                <a:cs typeface="Lucida Sans Unicode"/>
              </a:rPr>
              <a:t>t</a:t>
            </a:r>
            <a:r>
              <a:rPr sz="2700" spc="5" dirty="0">
                <a:latin typeface="Lucida Sans Unicode"/>
                <a:cs typeface="Lucida Sans Unicode"/>
              </a:rPr>
              <a:t>h</a:t>
            </a:r>
            <a:r>
              <a:rPr sz="2700" spc="-5" dirty="0">
                <a:latin typeface="Lucida Sans Unicode"/>
                <a:cs typeface="Lucida Sans Unicode"/>
              </a:rPr>
              <a:t>a</a:t>
            </a:r>
            <a:r>
              <a:rPr sz="2700" dirty="0">
                <a:latin typeface="Lucida Sans Unicode"/>
                <a:cs typeface="Lucida Sans Unicode"/>
              </a:rPr>
              <a:t>n	</a:t>
            </a:r>
            <a:r>
              <a:rPr sz="2700" spc="-5" dirty="0">
                <a:latin typeface="Lucida Sans Unicode"/>
                <a:cs typeface="Lucida Sans Unicode"/>
              </a:rPr>
              <a:t>ot</a:t>
            </a:r>
            <a:r>
              <a:rPr sz="2700" spc="5" dirty="0">
                <a:latin typeface="Lucida Sans Unicode"/>
                <a:cs typeface="Lucida Sans Unicode"/>
              </a:rPr>
              <a:t>h</a:t>
            </a:r>
            <a:r>
              <a:rPr sz="2700" spc="-5" dirty="0">
                <a:latin typeface="Lucida Sans Unicode"/>
                <a:cs typeface="Lucida Sans Unicode"/>
              </a:rPr>
              <a:t>er</a:t>
            </a:r>
            <a:r>
              <a:rPr sz="2700" dirty="0">
                <a:latin typeface="Lucida Sans Unicode"/>
                <a:cs typeface="Lucida Sans Unicode"/>
              </a:rPr>
              <a:t>s	</a:t>
            </a:r>
            <a:r>
              <a:rPr sz="2700" spc="-5" dirty="0">
                <a:latin typeface="Lucida Sans Unicode"/>
                <a:cs typeface="Lucida Sans Unicode"/>
              </a:rPr>
              <a:t>a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dirty="0">
                <a:latin typeface="Lucida Sans Unicode"/>
                <a:cs typeface="Lucida Sans Unicode"/>
              </a:rPr>
              <a:t>d  </a:t>
            </a:r>
            <a:r>
              <a:rPr sz="2700" spc="-5" dirty="0">
                <a:latin typeface="Lucida Sans Unicode"/>
                <a:cs typeface="Lucida Sans Unicode"/>
              </a:rPr>
              <a:t>require</a:t>
            </a:r>
            <a:r>
              <a:rPr sz="2700" spc="-4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special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skills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for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their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performance.</a:t>
            </a:r>
            <a:endParaRPr sz="27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395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  <a:tab pos="1217930" algn="l"/>
                <a:tab pos="1595755" algn="l"/>
                <a:tab pos="2936875" algn="l"/>
                <a:tab pos="4421505" algn="l"/>
                <a:tab pos="4948555" algn="l"/>
                <a:tab pos="6457315" algn="l"/>
                <a:tab pos="7417434" algn="l"/>
              </a:tabLst>
            </a:pPr>
            <a:r>
              <a:rPr sz="2700" dirty="0">
                <a:latin typeface="Lucida Sans Unicode"/>
                <a:cs typeface="Lucida Sans Unicode"/>
              </a:rPr>
              <a:t>O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spc="-5" dirty="0">
                <a:latin typeface="Lucida Sans Unicode"/>
                <a:cs typeface="Lucida Sans Unicode"/>
              </a:rPr>
              <a:t>l</a:t>
            </a:r>
            <a:r>
              <a:rPr sz="2700" dirty="0">
                <a:latin typeface="Lucida Sans Unicode"/>
                <a:cs typeface="Lucida Sans Unicode"/>
              </a:rPr>
              <a:t>y	a	</a:t>
            </a:r>
            <a:r>
              <a:rPr sz="2700" spc="-5" dirty="0">
                <a:latin typeface="Lucida Sans Unicode"/>
                <a:cs typeface="Lucida Sans Unicode"/>
              </a:rPr>
              <a:t>l</a:t>
            </a:r>
            <a:r>
              <a:rPr sz="2700" spc="-15" dirty="0">
                <a:latin typeface="Lucida Sans Unicode"/>
                <a:cs typeface="Lucida Sans Unicode"/>
              </a:rPr>
              <a:t>i</a:t>
            </a:r>
            <a:r>
              <a:rPr sz="2700" dirty="0">
                <a:latin typeface="Lucida Sans Unicode"/>
                <a:cs typeface="Lucida Sans Unicode"/>
              </a:rPr>
              <a:t>m</a:t>
            </a:r>
            <a:r>
              <a:rPr sz="2700" spc="-5" dirty="0">
                <a:latin typeface="Lucida Sans Unicode"/>
                <a:cs typeface="Lucida Sans Unicode"/>
              </a:rPr>
              <a:t>ite</a:t>
            </a:r>
            <a:r>
              <a:rPr sz="2700" dirty="0">
                <a:latin typeface="Lucida Sans Unicode"/>
                <a:cs typeface="Lucida Sans Unicode"/>
              </a:rPr>
              <a:t>d	</a:t>
            </a:r>
            <a:r>
              <a:rPr sz="2700" spc="5" dirty="0">
                <a:latin typeface="Lucida Sans Unicode"/>
                <a:cs typeface="Lucida Sans Unicode"/>
              </a:rPr>
              <a:t>nu</a:t>
            </a:r>
            <a:r>
              <a:rPr sz="2700" dirty="0">
                <a:latin typeface="Lucida Sans Unicode"/>
                <a:cs typeface="Lucida Sans Unicode"/>
              </a:rPr>
              <a:t>mb</a:t>
            </a:r>
            <a:r>
              <a:rPr sz="2700" spc="-5" dirty="0">
                <a:latin typeface="Lucida Sans Unicode"/>
                <a:cs typeface="Lucida Sans Unicode"/>
              </a:rPr>
              <a:t>e</a:t>
            </a:r>
            <a:r>
              <a:rPr sz="2700" dirty="0">
                <a:latin typeface="Lucida Sans Unicode"/>
                <a:cs typeface="Lucida Sans Unicode"/>
              </a:rPr>
              <a:t>r	</a:t>
            </a:r>
            <a:r>
              <a:rPr sz="2700" spc="-5" dirty="0">
                <a:latin typeface="Lucida Sans Unicode"/>
                <a:cs typeface="Lucida Sans Unicode"/>
              </a:rPr>
              <a:t>o</a:t>
            </a:r>
            <a:r>
              <a:rPr sz="2700" dirty="0">
                <a:latin typeface="Lucida Sans Unicode"/>
                <a:cs typeface="Lucida Sans Unicode"/>
              </a:rPr>
              <a:t>f	p</a:t>
            </a:r>
            <a:r>
              <a:rPr sz="2700" spc="-5" dirty="0">
                <a:latin typeface="Lucida Sans Unicode"/>
                <a:cs typeface="Lucida Sans Unicode"/>
              </a:rPr>
              <a:t>e</a:t>
            </a:r>
            <a:r>
              <a:rPr sz="2700" spc="-15" dirty="0">
                <a:latin typeface="Lucida Sans Unicode"/>
                <a:cs typeface="Lucida Sans Unicode"/>
              </a:rPr>
              <a:t>r</a:t>
            </a:r>
            <a:r>
              <a:rPr sz="2700" dirty="0">
                <a:latin typeface="Lucida Sans Unicode"/>
                <a:cs typeface="Lucida Sans Unicode"/>
              </a:rPr>
              <a:t>s</a:t>
            </a:r>
            <a:r>
              <a:rPr sz="2700" spc="-5" dirty="0">
                <a:latin typeface="Lucida Sans Unicode"/>
                <a:cs typeface="Lucida Sans Unicode"/>
              </a:rPr>
              <a:t>o</a:t>
            </a:r>
            <a:r>
              <a:rPr sz="2700" spc="-10" dirty="0">
                <a:latin typeface="Lucida Sans Unicode"/>
                <a:cs typeface="Lucida Sans Unicode"/>
              </a:rPr>
              <a:t>n</a:t>
            </a:r>
            <a:r>
              <a:rPr sz="2700" dirty="0">
                <a:latin typeface="Lucida Sans Unicode"/>
                <a:cs typeface="Lucida Sans Unicode"/>
              </a:rPr>
              <a:t>s	</a:t>
            </a:r>
            <a:r>
              <a:rPr sz="2700" spc="5" dirty="0">
                <a:latin typeface="Lucida Sans Unicode"/>
                <a:cs typeface="Lucida Sans Unicode"/>
              </a:rPr>
              <a:t>h</a:t>
            </a:r>
            <a:r>
              <a:rPr sz="2700" spc="-5" dirty="0">
                <a:latin typeface="Lucida Sans Unicode"/>
                <a:cs typeface="Lucida Sans Unicode"/>
              </a:rPr>
              <a:t>av</a:t>
            </a:r>
            <a:r>
              <a:rPr sz="2700" dirty="0">
                <a:latin typeface="Lucida Sans Unicode"/>
                <a:cs typeface="Lucida Sans Unicode"/>
              </a:rPr>
              <a:t>e	</a:t>
            </a:r>
            <a:r>
              <a:rPr sz="2700" spc="-5" dirty="0">
                <a:latin typeface="Lucida Sans Unicode"/>
                <a:cs typeface="Lucida Sans Unicode"/>
              </a:rPr>
              <a:t>t</a:t>
            </a:r>
            <a:r>
              <a:rPr sz="2700" spc="5" dirty="0">
                <a:latin typeface="Lucida Sans Unicode"/>
                <a:cs typeface="Lucida Sans Unicode"/>
              </a:rPr>
              <a:t>h</a:t>
            </a:r>
            <a:r>
              <a:rPr sz="2700" dirty="0">
                <a:latin typeface="Lucida Sans Unicode"/>
                <a:cs typeface="Lucida Sans Unicode"/>
              </a:rPr>
              <a:t>e</a:t>
            </a:r>
            <a:endParaRPr sz="2700">
              <a:latin typeface="Lucida Sans Unicode"/>
              <a:cs typeface="Lucida Sans Unicode"/>
            </a:endParaRPr>
          </a:p>
          <a:p>
            <a:pPr marL="268605">
              <a:lnSpc>
                <a:spcPct val="100000"/>
              </a:lnSpc>
              <a:spcBef>
                <a:spcPts val="3240"/>
              </a:spcBef>
            </a:pPr>
            <a:r>
              <a:rPr sz="2700" spc="-5" dirty="0">
                <a:latin typeface="Lucida Sans Unicode"/>
                <a:cs typeface="Lucida Sans Unicode"/>
              </a:rPr>
              <a:t>appropriate</a:t>
            </a:r>
            <a:r>
              <a:rPr sz="2700" spc="-4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to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these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position.</a:t>
            </a:r>
            <a:endParaRPr sz="2700">
              <a:latin typeface="Lucida Sans Unicode"/>
              <a:cs typeface="Lucida Sans Unicode"/>
            </a:endParaRPr>
          </a:p>
          <a:p>
            <a:pPr marL="268605" marR="5715" indent="-256540">
              <a:lnSpc>
                <a:spcPct val="100000"/>
              </a:lnSpc>
              <a:spcBef>
                <a:spcPts val="395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  <a:tab pos="1077595" algn="l"/>
                <a:tab pos="3072765" algn="l"/>
                <a:tab pos="3598545" algn="l"/>
                <a:tab pos="4735195" algn="l"/>
                <a:tab pos="5575300" algn="l"/>
                <a:tab pos="6608445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</a:t>
            </a:r>
            <a:r>
              <a:rPr sz="2700" spc="5" dirty="0">
                <a:latin typeface="Lucida Sans Unicode"/>
                <a:cs typeface="Lucida Sans Unicode"/>
              </a:rPr>
              <a:t>h</a:t>
            </a:r>
            <a:r>
              <a:rPr sz="2700" dirty="0">
                <a:latin typeface="Lucida Sans Unicode"/>
                <a:cs typeface="Lucida Sans Unicode"/>
              </a:rPr>
              <a:t>e	</a:t>
            </a:r>
            <a:r>
              <a:rPr sz="2700" spc="-5" dirty="0">
                <a:latin typeface="Lucida Sans Unicode"/>
                <a:cs typeface="Lucida Sans Unicode"/>
              </a:rPr>
              <a:t>co</a:t>
            </a:r>
            <a:r>
              <a:rPr sz="2700" spc="15" dirty="0">
                <a:latin typeface="Lucida Sans Unicode"/>
                <a:cs typeface="Lucida Sans Unicode"/>
              </a:rPr>
              <a:t>n</a:t>
            </a:r>
            <a:r>
              <a:rPr sz="2700" spc="-5" dirty="0">
                <a:latin typeface="Lucida Sans Unicode"/>
                <a:cs typeface="Lucida Sans Unicode"/>
              </a:rPr>
              <a:t>ver</a:t>
            </a:r>
            <a:r>
              <a:rPr sz="2700" dirty="0">
                <a:latin typeface="Lucida Sans Unicode"/>
                <a:cs typeface="Lucida Sans Unicode"/>
              </a:rPr>
              <a:t>s</a:t>
            </a:r>
            <a:r>
              <a:rPr sz="2700" spc="-5" dirty="0">
                <a:latin typeface="Lucida Sans Unicode"/>
                <a:cs typeface="Lucida Sans Unicode"/>
              </a:rPr>
              <a:t>io</a:t>
            </a:r>
            <a:r>
              <a:rPr sz="2700" dirty="0">
                <a:latin typeface="Lucida Sans Unicode"/>
                <a:cs typeface="Lucida Sans Unicode"/>
              </a:rPr>
              <a:t>n	</a:t>
            </a:r>
            <a:r>
              <a:rPr sz="2700" spc="-5" dirty="0">
                <a:latin typeface="Lucida Sans Unicode"/>
                <a:cs typeface="Lucida Sans Unicode"/>
              </a:rPr>
              <a:t>o</a:t>
            </a:r>
            <a:r>
              <a:rPr sz="2700" dirty="0">
                <a:latin typeface="Lucida Sans Unicode"/>
                <a:cs typeface="Lucida Sans Unicode"/>
              </a:rPr>
              <a:t>f	</a:t>
            </a:r>
            <a:r>
              <a:rPr sz="2700" spc="-5" dirty="0">
                <a:latin typeface="Lucida Sans Unicode"/>
                <a:cs typeface="Lucida Sans Unicode"/>
              </a:rPr>
              <a:t>tale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dirty="0">
                <a:latin typeface="Lucida Sans Unicode"/>
                <a:cs typeface="Lucida Sans Unicode"/>
              </a:rPr>
              <a:t>t	</a:t>
            </a:r>
            <a:r>
              <a:rPr sz="2700" spc="-5" dirty="0">
                <a:latin typeface="Lucida Sans Unicode"/>
                <a:cs typeface="Lucida Sans Unicode"/>
              </a:rPr>
              <a:t>i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spc="-5" dirty="0">
                <a:latin typeface="Lucida Sans Unicode"/>
                <a:cs typeface="Lucida Sans Unicode"/>
              </a:rPr>
              <a:t>t</a:t>
            </a:r>
            <a:r>
              <a:rPr sz="2700" dirty="0">
                <a:latin typeface="Lucida Sans Unicode"/>
                <a:cs typeface="Lucida Sans Unicode"/>
              </a:rPr>
              <a:t>o	s</a:t>
            </a:r>
            <a:r>
              <a:rPr sz="2700" spc="-10" dirty="0">
                <a:latin typeface="Lucida Sans Unicode"/>
                <a:cs typeface="Lucida Sans Unicode"/>
              </a:rPr>
              <a:t>k</a:t>
            </a:r>
            <a:r>
              <a:rPr sz="2700" spc="-15" dirty="0">
                <a:latin typeface="Lucida Sans Unicode"/>
                <a:cs typeface="Lucida Sans Unicode"/>
              </a:rPr>
              <a:t>i</a:t>
            </a:r>
            <a:r>
              <a:rPr sz="2700" spc="-5" dirty="0">
                <a:latin typeface="Lucida Sans Unicode"/>
                <a:cs typeface="Lucida Sans Unicode"/>
              </a:rPr>
              <a:t>ll</a:t>
            </a:r>
            <a:r>
              <a:rPr sz="2700" dirty="0">
                <a:latin typeface="Lucida Sans Unicode"/>
                <a:cs typeface="Lucida Sans Unicode"/>
              </a:rPr>
              <a:t>s	</a:t>
            </a:r>
            <a:r>
              <a:rPr sz="2700" spc="-5" dirty="0">
                <a:latin typeface="Lucida Sans Unicode"/>
                <a:cs typeface="Lucida Sans Unicode"/>
              </a:rPr>
              <a:t>i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spc="-5" dirty="0">
                <a:latin typeface="Lucida Sans Unicode"/>
                <a:cs typeface="Lucida Sans Unicode"/>
              </a:rPr>
              <a:t>volve</a:t>
            </a:r>
            <a:r>
              <a:rPr sz="2700" dirty="0">
                <a:latin typeface="Lucida Sans Unicode"/>
                <a:cs typeface="Lucida Sans Unicode"/>
              </a:rPr>
              <a:t>s  </a:t>
            </a:r>
            <a:r>
              <a:rPr sz="2700" spc="-5" dirty="0">
                <a:latin typeface="Lucida Sans Unicode"/>
                <a:cs typeface="Lucida Sans Unicode"/>
              </a:rPr>
              <a:t>training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period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during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which</a:t>
            </a:r>
            <a:endParaRPr sz="27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359283" y="685793"/>
            <a:ext cx="1047115" cy="347980"/>
            <a:chOff x="1359283" y="685793"/>
            <a:chExt cx="1047115" cy="347980"/>
          </a:xfrm>
        </p:grpSpPr>
        <p:sp>
          <p:nvSpPr>
            <p:cNvPr id="6" name="object 6"/>
            <p:cNvSpPr/>
            <p:nvPr/>
          </p:nvSpPr>
          <p:spPr>
            <a:xfrm>
              <a:off x="1807342" y="688079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4">
                  <a:moveTo>
                    <a:pt x="0" y="0"/>
                  </a:moveTo>
                  <a:lnTo>
                    <a:pt x="54864" y="0"/>
                  </a:lnTo>
                </a:path>
              </a:pathLst>
            </a:custGeom>
            <a:ln w="4572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46838" y="685793"/>
              <a:ext cx="59435" cy="3474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9283" y="685793"/>
              <a:ext cx="946407" cy="347472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009778" y="685793"/>
            <a:ext cx="325120" cy="347980"/>
            <a:chOff x="3009778" y="685793"/>
            <a:chExt cx="325120" cy="347980"/>
          </a:xfrm>
        </p:grpSpPr>
        <p:sp>
          <p:nvSpPr>
            <p:cNvPr id="10" name="object 10"/>
            <p:cNvSpPr/>
            <p:nvPr/>
          </p:nvSpPr>
          <p:spPr>
            <a:xfrm>
              <a:off x="3009778" y="688079"/>
              <a:ext cx="320040" cy="0"/>
            </a:xfrm>
            <a:custGeom>
              <a:avLst/>
              <a:gdLst/>
              <a:ahLst/>
              <a:cxnLst/>
              <a:rect l="l" t="t" r="r" b="b"/>
              <a:pathLst>
                <a:path w="320039">
                  <a:moveTo>
                    <a:pt x="0" y="0"/>
                  </a:moveTo>
                  <a:lnTo>
                    <a:pt x="73152" y="0"/>
                  </a:lnTo>
                </a:path>
                <a:path w="320039">
                  <a:moveTo>
                    <a:pt x="256031" y="0"/>
                  </a:moveTo>
                  <a:lnTo>
                    <a:pt x="320039" y="0"/>
                  </a:lnTo>
                </a:path>
              </a:pathLst>
            </a:custGeom>
            <a:ln w="4572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09778" y="690365"/>
              <a:ext cx="324612" cy="342900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5487802" y="676649"/>
            <a:ext cx="562610" cy="365760"/>
            <a:chOff x="5487802" y="676649"/>
            <a:chExt cx="562610" cy="365760"/>
          </a:xfrm>
        </p:grpSpPr>
        <p:sp>
          <p:nvSpPr>
            <p:cNvPr id="13" name="object 13"/>
            <p:cNvSpPr/>
            <p:nvPr/>
          </p:nvSpPr>
          <p:spPr>
            <a:xfrm>
              <a:off x="5487802" y="688079"/>
              <a:ext cx="196850" cy="0"/>
            </a:xfrm>
            <a:custGeom>
              <a:avLst/>
              <a:gdLst/>
              <a:ahLst/>
              <a:cxnLst/>
              <a:rect l="l" t="t" r="r" b="b"/>
              <a:pathLst>
                <a:path w="196850">
                  <a:moveTo>
                    <a:pt x="0" y="0"/>
                  </a:moveTo>
                  <a:lnTo>
                    <a:pt x="196595" y="0"/>
                  </a:lnTo>
                </a:path>
              </a:pathLst>
            </a:custGeom>
            <a:ln w="4572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7802" y="676649"/>
              <a:ext cx="562356" cy="365760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6109594" y="685793"/>
            <a:ext cx="548640" cy="347980"/>
            <a:chOff x="6109594" y="685793"/>
            <a:chExt cx="548640" cy="347980"/>
          </a:xfrm>
        </p:grpSpPr>
        <p:sp>
          <p:nvSpPr>
            <p:cNvPr id="16" name="object 16"/>
            <p:cNvSpPr/>
            <p:nvPr/>
          </p:nvSpPr>
          <p:spPr>
            <a:xfrm>
              <a:off x="6370198" y="688079"/>
              <a:ext cx="288290" cy="0"/>
            </a:xfrm>
            <a:custGeom>
              <a:avLst/>
              <a:gdLst/>
              <a:ahLst/>
              <a:cxnLst/>
              <a:rect l="l" t="t" r="r" b="b"/>
              <a:pathLst>
                <a:path w="288290">
                  <a:moveTo>
                    <a:pt x="0" y="0"/>
                  </a:moveTo>
                  <a:lnTo>
                    <a:pt x="59435" y="0"/>
                  </a:lnTo>
                </a:path>
                <a:path w="288290">
                  <a:moveTo>
                    <a:pt x="237743" y="0"/>
                  </a:moveTo>
                  <a:lnTo>
                    <a:pt x="288036" y="0"/>
                  </a:lnTo>
                </a:path>
              </a:pathLst>
            </a:custGeom>
            <a:ln w="4572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09594" y="685793"/>
              <a:ext cx="548640" cy="347472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4802002" y="685793"/>
            <a:ext cx="603885" cy="347980"/>
            <a:chOff x="4802002" y="685793"/>
            <a:chExt cx="603885" cy="34798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02002" y="685793"/>
              <a:ext cx="297179" cy="3474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40330" y="685793"/>
              <a:ext cx="265175" cy="347472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43633" y="685793"/>
            <a:ext cx="256032" cy="34747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398397" y="676649"/>
            <a:ext cx="685800" cy="36576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45386" y="685793"/>
            <a:ext cx="205740" cy="34747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461138" y="676649"/>
            <a:ext cx="214884" cy="365760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2726314" y="873245"/>
            <a:ext cx="215265" cy="41275"/>
            <a:chOff x="2726314" y="873245"/>
            <a:chExt cx="215265" cy="41275"/>
          </a:xfrm>
        </p:grpSpPr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26314" y="873245"/>
              <a:ext cx="214884" cy="3657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726314" y="912107"/>
              <a:ext cx="210820" cy="0"/>
            </a:xfrm>
            <a:custGeom>
              <a:avLst/>
              <a:gdLst/>
              <a:ahLst/>
              <a:cxnLst/>
              <a:rect l="l" t="t" r="r" b="b"/>
              <a:pathLst>
                <a:path w="210819">
                  <a:moveTo>
                    <a:pt x="0" y="0"/>
                  </a:moveTo>
                  <a:lnTo>
                    <a:pt x="210311" y="0"/>
                  </a:lnTo>
                </a:path>
              </a:pathLst>
            </a:custGeom>
            <a:ln w="4572">
              <a:solidFill>
                <a:srgbClr val="F9F9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774060" y="6135115"/>
            <a:ext cx="5391785" cy="1071880"/>
            <a:chOff x="774060" y="6135115"/>
            <a:chExt cx="5391785" cy="1071880"/>
          </a:xfrm>
        </p:grpSpPr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4067" y="6144767"/>
              <a:ext cx="3328415" cy="106070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528" y="1814575"/>
            <a:ext cx="8071484" cy="336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107950" algn="just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Lucida Sans Unicode"/>
                <a:cs typeface="Lucida Sans Unicode"/>
              </a:rPr>
              <a:t>Sacrifices of </a:t>
            </a:r>
            <a:r>
              <a:rPr sz="2700" dirty="0">
                <a:latin typeface="Lucida Sans Unicode"/>
                <a:cs typeface="Lucida Sans Unicode"/>
              </a:rPr>
              <a:t>one </a:t>
            </a:r>
            <a:r>
              <a:rPr sz="2700" spc="-5" dirty="0">
                <a:latin typeface="Lucida Sans Unicode"/>
                <a:cs typeface="Lucida Sans Unicode"/>
              </a:rPr>
              <a:t>kind or another are made </a:t>
            </a:r>
            <a:r>
              <a:rPr sz="2700" dirty="0">
                <a:latin typeface="Lucida Sans Unicode"/>
                <a:cs typeface="Lucida Sans Unicode"/>
              </a:rPr>
              <a:t>by 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those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undergoing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the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training.</a:t>
            </a:r>
            <a:endParaRPr sz="27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  <a:spcBef>
                <a:spcPts val="395"/>
              </a:spcBef>
            </a:pPr>
            <a:r>
              <a:rPr sz="2700" dirty="0">
                <a:latin typeface="Lucida Sans Unicode"/>
                <a:cs typeface="Lucida Sans Unicode"/>
              </a:rPr>
              <a:t>In </a:t>
            </a:r>
            <a:r>
              <a:rPr sz="2700" spc="-10" dirty="0">
                <a:latin typeface="Lucida Sans Unicode"/>
                <a:cs typeface="Lucida Sans Unicode"/>
              </a:rPr>
              <a:t>order </a:t>
            </a:r>
            <a:r>
              <a:rPr sz="2700" spc="-5" dirty="0">
                <a:latin typeface="Lucida Sans Unicode"/>
                <a:cs typeface="Lucida Sans Unicode"/>
              </a:rPr>
              <a:t>to encourage persons to undergo these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sacrifices</a:t>
            </a:r>
            <a:r>
              <a:rPr sz="2700" spc="62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and</a:t>
            </a:r>
            <a:r>
              <a:rPr sz="2700" spc="6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acquire</a:t>
            </a:r>
            <a:r>
              <a:rPr sz="2700" spc="6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training,</a:t>
            </a:r>
            <a:r>
              <a:rPr sz="2700" spc="6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their</a:t>
            </a:r>
            <a:r>
              <a:rPr sz="2700" spc="60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future</a:t>
            </a:r>
            <a:endParaRPr sz="27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  <a:spcBef>
                <a:spcPts val="3240"/>
              </a:spcBef>
            </a:pPr>
            <a:r>
              <a:rPr sz="2700" spc="-5" dirty="0">
                <a:latin typeface="Lucida Sans Unicode"/>
                <a:cs typeface="Lucida Sans Unicode"/>
              </a:rPr>
              <a:t>form</a:t>
            </a:r>
            <a:r>
              <a:rPr sz="2700" dirty="0">
                <a:latin typeface="Lucida Sans Unicode"/>
                <a:cs typeface="Lucida Sans Unicode"/>
              </a:rPr>
              <a:t> of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differential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i.e.</a:t>
            </a:r>
            <a:r>
              <a:rPr sz="2700" spc="-5" dirty="0">
                <a:latin typeface="Lucida Sans Unicode"/>
                <a:cs typeface="Lucida Sans Unicode"/>
              </a:rPr>
              <a:t> Privileged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and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disproportionate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access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to</a:t>
            </a:r>
            <a:r>
              <a:rPr sz="2700" dirty="0">
                <a:latin typeface="Lucida Sans Unicode"/>
                <a:cs typeface="Lucida Sans Unicode"/>
              </a:rPr>
              <a:t> the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scare</a:t>
            </a:r>
            <a:r>
              <a:rPr sz="2700" spc="844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and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desired</a:t>
            </a:r>
            <a:r>
              <a:rPr sz="2700" spc="-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rewards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which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the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society </a:t>
            </a:r>
            <a:r>
              <a:rPr sz="2700" dirty="0">
                <a:latin typeface="Lucida Sans Unicode"/>
                <a:cs typeface="Lucida Sans Unicode"/>
              </a:rPr>
              <a:t>has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to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offer.</a:t>
            </a:r>
            <a:endParaRPr sz="27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4060" y="6135115"/>
            <a:ext cx="5391785" cy="1071880"/>
            <a:chOff x="774060" y="6135115"/>
            <a:chExt cx="5391785" cy="1071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067" y="6144767"/>
              <a:ext cx="3328415" cy="10607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3956" y="1814575"/>
            <a:ext cx="7731759" cy="3058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904" indent="-256540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55904" algn="l"/>
                <a:tab pos="2565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These scare </a:t>
            </a:r>
            <a:r>
              <a:rPr sz="2700" dirty="0">
                <a:latin typeface="Lucida Sans Unicode"/>
                <a:cs typeface="Lucida Sans Unicode"/>
              </a:rPr>
              <a:t>and </a:t>
            </a:r>
            <a:r>
              <a:rPr sz="2700" spc="-5" dirty="0">
                <a:latin typeface="Lucida Sans Unicode"/>
                <a:cs typeface="Lucida Sans Unicode"/>
              </a:rPr>
              <a:t>desired goods consists of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rights </a:t>
            </a:r>
            <a:r>
              <a:rPr sz="2700" dirty="0">
                <a:latin typeface="Lucida Sans Unicode"/>
                <a:cs typeface="Lucida Sans Unicode"/>
              </a:rPr>
              <a:t>and </a:t>
            </a:r>
            <a:r>
              <a:rPr sz="2700" spc="-5" dirty="0">
                <a:latin typeface="Lucida Sans Unicode"/>
                <a:cs typeface="Lucida Sans Unicode"/>
              </a:rPr>
              <a:t>pre-requisites attached to or built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into </a:t>
            </a:r>
            <a:r>
              <a:rPr sz="2700" dirty="0">
                <a:latin typeface="Lucida Sans Unicode"/>
                <a:cs typeface="Lucida Sans Unicode"/>
              </a:rPr>
              <a:t>the </a:t>
            </a:r>
            <a:r>
              <a:rPr sz="2700" spc="-5" dirty="0">
                <a:latin typeface="Lucida Sans Unicode"/>
                <a:cs typeface="Lucida Sans Unicode"/>
              </a:rPr>
              <a:t>positions </a:t>
            </a:r>
            <a:r>
              <a:rPr sz="2700" dirty="0">
                <a:latin typeface="Lucida Sans Unicode"/>
                <a:cs typeface="Lucida Sans Unicode"/>
              </a:rPr>
              <a:t>and </a:t>
            </a:r>
            <a:r>
              <a:rPr sz="2700" spc="-5" dirty="0">
                <a:latin typeface="Lucida Sans Unicode"/>
                <a:cs typeface="Lucida Sans Unicode"/>
              </a:rPr>
              <a:t>can </a:t>
            </a:r>
            <a:r>
              <a:rPr sz="2700" dirty="0">
                <a:latin typeface="Lucida Sans Unicode"/>
                <a:cs typeface="Lucida Sans Unicode"/>
              </a:rPr>
              <a:t>be </a:t>
            </a:r>
            <a:r>
              <a:rPr sz="2700" spc="-5" dirty="0">
                <a:latin typeface="Lucida Sans Unicode"/>
                <a:cs typeface="Lucida Sans Unicode"/>
              </a:rPr>
              <a:t>classified into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those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things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which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contribute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to: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r>
              <a:rPr sz="1800" spc="60" dirty="0">
                <a:solidFill>
                  <a:srgbClr val="2CA2BF"/>
                </a:solidFill>
                <a:latin typeface="Lucida Sans Unicode"/>
                <a:cs typeface="Lucida Sans Unicode"/>
              </a:rPr>
              <a:t>◗</a:t>
            </a:r>
            <a:endParaRPr sz="1800">
              <a:latin typeface="Lucida Sans Unicode"/>
              <a:cs typeface="Lucida Sans Unicode"/>
            </a:endParaRPr>
          </a:p>
          <a:p>
            <a:pPr marL="255904" indent="-256540">
              <a:lnSpc>
                <a:spcPct val="100000"/>
              </a:lnSpc>
              <a:spcBef>
                <a:spcPts val="575"/>
              </a:spcBef>
              <a:buClr>
                <a:srgbClr val="2CA2BF"/>
              </a:buClr>
              <a:buSzPct val="66666"/>
              <a:buChar char="◗"/>
              <a:tabLst>
                <a:tab pos="255904" algn="l"/>
                <a:tab pos="2565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B)</a:t>
            </a:r>
            <a:r>
              <a:rPr sz="2700" spc="-4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humor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and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diversion</a:t>
            </a:r>
            <a:endParaRPr sz="2700">
              <a:latin typeface="Lucida Sans Unicode"/>
              <a:cs typeface="Lucida Sans Unicode"/>
            </a:endParaRPr>
          </a:p>
          <a:p>
            <a:pPr marL="255904" indent="-256540">
              <a:lnSpc>
                <a:spcPct val="100000"/>
              </a:lnSpc>
              <a:spcBef>
                <a:spcPts val="409"/>
              </a:spcBef>
              <a:buClr>
                <a:srgbClr val="2CA2BF"/>
              </a:buClr>
              <a:buSzPct val="66666"/>
              <a:buChar char="◗"/>
              <a:tabLst>
                <a:tab pos="255904" algn="l"/>
                <a:tab pos="256540" algn="l"/>
              </a:tabLst>
            </a:pPr>
            <a:r>
              <a:rPr sz="2700" dirty="0">
                <a:latin typeface="Lucida Sans Unicode"/>
                <a:cs typeface="Lucida Sans Unicode"/>
              </a:rPr>
              <a:t>C)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self-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respect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and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ego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expansion.</a:t>
            </a:r>
            <a:endParaRPr sz="27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4060" y="6135115"/>
            <a:ext cx="5391785" cy="1071880"/>
            <a:chOff x="774060" y="6135115"/>
            <a:chExt cx="5391785" cy="1071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067" y="6144767"/>
              <a:ext cx="3328415" cy="10607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83983" y="1814575"/>
            <a:ext cx="13385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Lucida Sans Unicode"/>
                <a:cs typeface="Lucida Sans Unicode"/>
              </a:rPr>
              <a:t>rewa</a:t>
            </a:r>
            <a:r>
              <a:rPr sz="2700" spc="-15" dirty="0">
                <a:latin typeface="Lucida Sans Unicode"/>
                <a:cs typeface="Lucida Sans Unicode"/>
              </a:rPr>
              <a:t>r</a:t>
            </a:r>
            <a:r>
              <a:rPr sz="2700" dirty="0">
                <a:latin typeface="Lucida Sans Unicode"/>
                <a:cs typeface="Lucida Sans Unicode"/>
              </a:rPr>
              <a:t>ds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920" y="1814575"/>
            <a:ext cx="17907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Lucida Sans Unicode"/>
                <a:cs typeface="Lucida Sans Unicode"/>
              </a:rPr>
              <a:t>d</a:t>
            </a:r>
            <a:r>
              <a:rPr sz="2700" spc="-20" dirty="0">
                <a:latin typeface="Lucida Sans Unicode"/>
                <a:cs typeface="Lucida Sans Unicode"/>
              </a:rPr>
              <a:t>e</a:t>
            </a:r>
            <a:r>
              <a:rPr sz="2700" spc="-10" dirty="0">
                <a:latin typeface="Lucida Sans Unicode"/>
                <a:cs typeface="Lucida Sans Unicode"/>
              </a:rPr>
              <a:t>p</a:t>
            </a:r>
            <a:r>
              <a:rPr sz="2700" spc="-5" dirty="0">
                <a:latin typeface="Lucida Sans Unicode"/>
                <a:cs typeface="Lucida Sans Unicode"/>
              </a:rPr>
              <a:t>e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dirty="0">
                <a:latin typeface="Lucida Sans Unicode"/>
                <a:cs typeface="Lucida Sans Unicode"/>
              </a:rPr>
              <a:t>d</a:t>
            </a:r>
            <a:r>
              <a:rPr sz="2700" spc="-15" dirty="0">
                <a:latin typeface="Lucida Sans Unicode"/>
                <a:cs typeface="Lucida Sans Unicode"/>
              </a:rPr>
              <a:t>i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dirty="0">
                <a:latin typeface="Lucida Sans Unicode"/>
                <a:cs typeface="Lucida Sans Unicode"/>
              </a:rPr>
              <a:t>g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1256" y="1814575"/>
            <a:ext cx="24930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  <a:tab pos="195961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Different </a:t>
            </a:r>
            <a:r>
              <a:rPr sz="2700" dirty="0">
                <a:latin typeface="Lucida Sans Unicode"/>
                <a:cs typeface="Lucida Sans Unicode"/>
              </a:rPr>
              <a:t> p</a:t>
            </a:r>
            <a:r>
              <a:rPr sz="2700" spc="-5" dirty="0">
                <a:latin typeface="Lucida Sans Unicode"/>
                <a:cs typeface="Lucida Sans Unicode"/>
              </a:rPr>
              <a:t>o</a:t>
            </a:r>
            <a:r>
              <a:rPr sz="2700" dirty="0">
                <a:latin typeface="Lucida Sans Unicode"/>
                <a:cs typeface="Lucida Sans Unicode"/>
              </a:rPr>
              <a:t>s</a:t>
            </a:r>
            <a:r>
              <a:rPr sz="2700" spc="-5" dirty="0">
                <a:latin typeface="Lucida Sans Unicode"/>
                <a:cs typeface="Lucida Sans Unicode"/>
              </a:rPr>
              <a:t>itio</a:t>
            </a:r>
            <a:r>
              <a:rPr sz="2700" dirty="0">
                <a:latin typeface="Lucida Sans Unicode"/>
                <a:cs typeface="Lucida Sans Unicode"/>
              </a:rPr>
              <a:t>n	</a:t>
            </a:r>
            <a:r>
              <a:rPr sz="2700" spc="-5" dirty="0">
                <a:latin typeface="Lucida Sans Unicode"/>
                <a:cs typeface="Lucida Sans Unicode"/>
              </a:rPr>
              <a:t>ar</a:t>
            </a:r>
            <a:r>
              <a:rPr sz="2700" dirty="0">
                <a:latin typeface="Lucida Sans Unicode"/>
                <a:cs typeface="Lucida Sans Unicode"/>
              </a:rPr>
              <a:t>e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29649" y="2226055"/>
            <a:ext cx="145478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Lucida Sans Unicode"/>
                <a:cs typeface="Lucida Sans Unicode"/>
              </a:rPr>
              <a:t>attac</a:t>
            </a:r>
            <a:r>
              <a:rPr sz="2700" spc="5" dirty="0">
                <a:latin typeface="Lucida Sans Unicode"/>
                <a:cs typeface="Lucida Sans Unicode"/>
              </a:rPr>
              <a:t>h</a:t>
            </a:r>
            <a:r>
              <a:rPr sz="2700" spc="-5" dirty="0">
                <a:latin typeface="Lucida Sans Unicode"/>
                <a:cs typeface="Lucida Sans Unicode"/>
              </a:rPr>
              <a:t>e</a:t>
            </a:r>
            <a:r>
              <a:rPr sz="2700" dirty="0">
                <a:latin typeface="Lucida Sans Unicode"/>
                <a:cs typeface="Lucida Sans Unicode"/>
              </a:rPr>
              <a:t>d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00237" y="2226055"/>
            <a:ext cx="7296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Lucida Sans Unicode"/>
                <a:cs typeface="Lucida Sans Unicode"/>
              </a:rPr>
              <a:t>wit</a:t>
            </a:r>
            <a:r>
              <a:rPr sz="2700" dirty="0">
                <a:latin typeface="Lucida Sans Unicode"/>
                <a:cs typeface="Lucida Sans Unicode"/>
              </a:rPr>
              <a:t>h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45975" y="2226055"/>
            <a:ext cx="13779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Lucida Sans Unicode"/>
                <a:cs typeface="Lucida Sans Unicode"/>
              </a:rPr>
              <a:t>p</a:t>
            </a:r>
            <a:r>
              <a:rPr sz="2700" spc="-15" dirty="0">
                <a:latin typeface="Lucida Sans Unicode"/>
                <a:cs typeface="Lucida Sans Unicode"/>
              </a:rPr>
              <a:t>r</a:t>
            </a:r>
            <a:r>
              <a:rPr sz="2700" spc="-5" dirty="0">
                <a:latin typeface="Lucida Sans Unicode"/>
                <a:cs typeface="Lucida Sans Unicode"/>
              </a:rPr>
              <a:t>e</a:t>
            </a:r>
            <a:r>
              <a:rPr sz="2700" dirty="0">
                <a:latin typeface="Lucida Sans Unicode"/>
                <a:cs typeface="Lucida Sans Unicode"/>
              </a:rPr>
              <a:t>s</a:t>
            </a:r>
            <a:r>
              <a:rPr sz="2700" spc="-5" dirty="0">
                <a:latin typeface="Lucida Sans Unicode"/>
                <a:cs typeface="Lucida Sans Unicode"/>
              </a:rPr>
              <a:t>tig</a:t>
            </a:r>
            <a:r>
              <a:rPr sz="2700" dirty="0">
                <a:latin typeface="Lucida Sans Unicode"/>
                <a:cs typeface="Lucida Sans Unicode"/>
              </a:rPr>
              <a:t>e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37012" y="1814575"/>
            <a:ext cx="18478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4120" marR="5080" indent="-1202055">
              <a:lnSpc>
                <a:spcPct val="100000"/>
              </a:lnSpc>
              <a:spcBef>
                <a:spcPts val="100"/>
              </a:spcBef>
              <a:tabLst>
                <a:tab pos="1301750" algn="l"/>
              </a:tabLst>
            </a:pPr>
            <a:r>
              <a:rPr sz="2700" spc="5" dirty="0">
                <a:latin typeface="Lucida Sans Unicode"/>
                <a:cs typeface="Lucida Sans Unicode"/>
              </a:rPr>
              <a:t>u</a:t>
            </a:r>
            <a:r>
              <a:rPr sz="2700" dirty="0">
                <a:latin typeface="Lucida Sans Unicode"/>
                <a:cs typeface="Lucida Sans Unicode"/>
              </a:rPr>
              <a:t>p</a:t>
            </a:r>
            <a:r>
              <a:rPr sz="2700" spc="-5" dirty="0">
                <a:latin typeface="Lucida Sans Unicode"/>
                <a:cs typeface="Lucida Sans Unicode"/>
              </a:rPr>
              <a:t>o</a:t>
            </a:r>
            <a:r>
              <a:rPr sz="2700" dirty="0">
                <a:latin typeface="Lucida Sans Unicode"/>
                <a:cs typeface="Lucida Sans Unicode"/>
              </a:rPr>
              <a:t>n		</a:t>
            </a:r>
            <a:r>
              <a:rPr sz="2700" spc="-5" dirty="0">
                <a:latin typeface="Lucida Sans Unicode"/>
                <a:cs typeface="Lucida Sans Unicode"/>
              </a:rPr>
              <a:t>t</a:t>
            </a:r>
            <a:r>
              <a:rPr sz="2700" spc="5" dirty="0">
                <a:latin typeface="Lucida Sans Unicode"/>
                <a:cs typeface="Lucida Sans Unicode"/>
              </a:rPr>
              <a:t>h</a:t>
            </a:r>
            <a:r>
              <a:rPr sz="2700" dirty="0">
                <a:latin typeface="Lucida Sans Unicode"/>
                <a:cs typeface="Lucida Sans Unicode"/>
              </a:rPr>
              <a:t>e  </a:t>
            </a:r>
            <a:r>
              <a:rPr sz="2700" spc="-5" dirty="0">
                <a:latin typeface="Lucida Sans Unicode"/>
                <a:cs typeface="Lucida Sans Unicode"/>
              </a:rPr>
              <a:t>a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dirty="0">
                <a:latin typeface="Lucida Sans Unicode"/>
                <a:cs typeface="Lucida Sans Unicode"/>
              </a:rPr>
              <a:t>d</a:t>
            </a:r>
            <a:endParaRPr sz="270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4060" y="3777996"/>
            <a:ext cx="9144000" cy="3429000"/>
            <a:chOff x="774060" y="3777996"/>
            <a:chExt cx="9144000" cy="3429000"/>
          </a:xfrm>
        </p:grpSpPr>
        <p:sp>
          <p:nvSpPr>
            <p:cNvPr id="10" name="object 10"/>
            <p:cNvSpPr/>
            <p:nvPr/>
          </p:nvSpPr>
          <p:spPr>
            <a:xfrm>
              <a:off x="774060" y="3777996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9143993" y="3428993"/>
                  </a:moveTo>
                  <a:lnTo>
                    <a:pt x="9143993" y="0"/>
                  </a:lnTo>
                  <a:lnTo>
                    <a:pt x="0" y="0"/>
                  </a:lnTo>
                  <a:lnTo>
                    <a:pt x="0" y="3428993"/>
                  </a:lnTo>
                  <a:lnTo>
                    <a:pt x="9143993" y="3428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067" y="6144768"/>
              <a:ext cx="3328415" cy="10607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677288" y="2637534"/>
            <a:ext cx="7706359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Lucida Sans Unicode"/>
                <a:cs typeface="Lucida Sans Unicode"/>
              </a:rPr>
              <a:t>esteem,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which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divide</a:t>
            </a:r>
            <a:r>
              <a:rPr sz="2700" dirty="0">
                <a:latin typeface="Lucida Sans Unicode"/>
                <a:cs typeface="Lucida Sans Unicode"/>
              </a:rPr>
              <a:t> the</a:t>
            </a:r>
            <a:r>
              <a:rPr sz="2700" spc="85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society</a:t>
            </a:r>
            <a:r>
              <a:rPr sz="2700" spc="844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into 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different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stratas,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thus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those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who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perform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important functions for the society are given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higher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rewards</a:t>
            </a:r>
            <a:r>
              <a:rPr sz="2700" dirty="0">
                <a:latin typeface="Lucida Sans Unicode"/>
                <a:cs typeface="Lucida Sans Unicode"/>
              </a:rPr>
              <a:t> and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prestige,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they</a:t>
            </a:r>
            <a:r>
              <a:rPr sz="2700" dirty="0">
                <a:latin typeface="Lucida Sans Unicode"/>
                <a:cs typeface="Lucida Sans Unicode"/>
              </a:rPr>
              <a:t> occupy 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higher positions </a:t>
            </a:r>
            <a:r>
              <a:rPr sz="2700" dirty="0">
                <a:latin typeface="Lucida Sans Unicode"/>
                <a:cs typeface="Lucida Sans Unicode"/>
              </a:rPr>
              <a:t>and </a:t>
            </a:r>
            <a:r>
              <a:rPr sz="2700" spc="-5" dirty="0">
                <a:latin typeface="Lucida Sans Unicode"/>
                <a:cs typeface="Lucida Sans Unicode"/>
              </a:rPr>
              <a:t>social inequality </a:t>
            </a:r>
            <a:r>
              <a:rPr sz="2700" spc="-10" dirty="0">
                <a:latin typeface="Lucida Sans Unicode"/>
                <a:cs typeface="Lucida Sans Unicode"/>
              </a:rPr>
              <a:t>is </a:t>
            </a:r>
            <a:r>
              <a:rPr sz="2700" spc="-5" dirty="0">
                <a:latin typeface="Lucida Sans Unicode"/>
                <a:cs typeface="Lucida Sans Unicode"/>
              </a:rPr>
              <a:t>thus </a:t>
            </a:r>
            <a:r>
              <a:rPr sz="2700" dirty="0">
                <a:latin typeface="Lucida Sans Unicode"/>
                <a:cs typeface="Lucida Sans Unicode"/>
              </a:rPr>
              <a:t> found</a:t>
            </a:r>
            <a:r>
              <a:rPr sz="2700" spc="-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in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society.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34733" y="2229611"/>
            <a:ext cx="515620" cy="955675"/>
            <a:chOff x="9134733" y="2229611"/>
            <a:chExt cx="515620" cy="9556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34733" y="2229611"/>
              <a:ext cx="455675" cy="4861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233793" y="2724149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CAC6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91349" y="2715767"/>
              <a:ext cx="59435" cy="335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530973" y="275767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06060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74357" y="2715767"/>
              <a:ext cx="237743" cy="11734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253605" y="279120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C9C9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253605" y="2816351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4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1012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253605" y="2833115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4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71537" y="2766059"/>
              <a:ext cx="158495" cy="18440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530973" y="2942081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0909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34733" y="2816351"/>
              <a:ext cx="515111" cy="368808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84697" y="2900172"/>
            <a:ext cx="614172" cy="402336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9530974" y="3168395"/>
            <a:ext cx="99060" cy="33655"/>
            <a:chOff x="9530974" y="3168395"/>
            <a:chExt cx="99060" cy="33655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30974" y="3168395"/>
              <a:ext cx="99059" cy="1676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570598" y="3193541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EE9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8144133" y="3310890"/>
            <a:ext cx="20320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19811" y="0"/>
                </a:lnTo>
              </a:path>
            </a:pathLst>
          </a:custGeom>
          <a:ln w="16764">
            <a:solidFill>
              <a:srgbClr val="EAFEF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857366" y="3185160"/>
            <a:ext cx="871855" cy="318770"/>
            <a:chOff x="8857366" y="3185160"/>
            <a:chExt cx="871855" cy="318770"/>
          </a:xfrm>
        </p:grpSpPr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57366" y="3185160"/>
              <a:ext cx="871727" cy="31851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857366" y="344500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04509" y="3302508"/>
            <a:ext cx="594360" cy="335280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8857366" y="3486911"/>
            <a:ext cx="871855" cy="184785"/>
            <a:chOff x="8857366" y="3486911"/>
            <a:chExt cx="871855" cy="184785"/>
          </a:xfrm>
        </p:grpSpPr>
        <p:sp>
          <p:nvSpPr>
            <p:cNvPr id="24" name="object 24"/>
            <p:cNvSpPr/>
            <p:nvPr/>
          </p:nvSpPr>
          <p:spPr>
            <a:xfrm>
              <a:off x="9649846" y="349529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DF6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877178" y="3503675"/>
              <a:ext cx="733044" cy="5029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9630034" y="3528821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AD1D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74358" y="3537203"/>
              <a:ext cx="376427" cy="3352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9431914" y="3562349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DF3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412102" y="357911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DF7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57366" y="3486911"/>
              <a:ext cx="871728" cy="184404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8203569" y="3637788"/>
            <a:ext cx="20320" cy="67310"/>
            <a:chOff x="8203569" y="3637788"/>
            <a:chExt cx="20320" cy="67310"/>
          </a:xfrm>
        </p:grpSpPr>
        <p:sp>
          <p:nvSpPr>
            <p:cNvPr id="32" name="object 32"/>
            <p:cNvSpPr/>
            <p:nvPr/>
          </p:nvSpPr>
          <p:spPr>
            <a:xfrm>
              <a:off x="8203569" y="364617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3F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203569" y="369646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7F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774060" y="3637788"/>
            <a:ext cx="8955405" cy="3569335"/>
            <a:chOff x="774060" y="3637788"/>
            <a:chExt cx="8955405" cy="3569335"/>
          </a:xfrm>
        </p:grpSpPr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77177" y="3654552"/>
              <a:ext cx="832103" cy="8382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9213982" y="372999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6F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857365" y="3721608"/>
              <a:ext cx="851916" cy="21793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926201" y="3637788"/>
              <a:ext cx="1802892" cy="50292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8203570" y="383057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EF8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253606" y="393115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BEC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9194170" y="3964686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DF2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619622" y="4132326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DCDB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01689" y="4140708"/>
              <a:ext cx="59435" cy="1676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401689" y="4157472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F4F2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401689" y="4174236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FE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817742" y="418261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D0D5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26201" y="4123944"/>
              <a:ext cx="1802892" cy="150876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8738494" y="426643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777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906389" y="4274820"/>
              <a:ext cx="851915" cy="8382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758306" y="4308348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4EB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758306" y="4325112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DCE1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401689" y="435025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2EC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906389" y="4258056"/>
              <a:ext cx="1763268" cy="16764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8144134" y="436702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2F3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758306" y="4408932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DBE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926201" y="4425696"/>
              <a:ext cx="812292" cy="33528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8758306" y="4425696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D8D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817742" y="4408932"/>
              <a:ext cx="435863" cy="83820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8758306" y="4442460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D7E0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906389" y="4442460"/>
              <a:ext cx="198119" cy="50292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8758306" y="4459224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D9E4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154546" y="4408932"/>
              <a:ext cx="515112" cy="117348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758306" y="4475988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D9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9114922" y="448437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CF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243194" y="4492752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F6FA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758306" y="4492752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4EB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26201" y="4475988"/>
              <a:ext cx="198119" cy="50292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8243194" y="4509516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F0F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758306" y="4509516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BEF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926201" y="4526280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530973" y="4509516"/>
              <a:ext cx="138683" cy="33528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7926201" y="4543044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CEC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9530973" y="4551426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6ED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926201" y="4559808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CEC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9134734" y="456819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DF9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926201" y="4442460"/>
              <a:ext cx="1763267" cy="217932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9530973" y="456819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BE6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926201" y="4660391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D3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926201" y="4677155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1DF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886577" y="4660391"/>
              <a:ext cx="871727" cy="150876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797930" y="4660391"/>
              <a:ext cx="911351" cy="268224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8738494" y="4802886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9E9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906389" y="4811268"/>
              <a:ext cx="832103" cy="134112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9095110" y="492023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2ED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718682" y="4928616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DEC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718682" y="4945380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6E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718682" y="4962144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CEC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718682" y="4978908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7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718682" y="4995672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CEC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718682" y="5012436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DEDE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153533" y="3906012"/>
              <a:ext cx="534923" cy="452628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312030" y="4341876"/>
              <a:ext cx="257555" cy="50292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7549773" y="4383786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8FA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529961" y="443407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9F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034662" y="4341876"/>
              <a:ext cx="733043" cy="637032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7133721" y="492023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609210" y="4970526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DEDC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995038" y="4978908"/>
              <a:ext cx="851915" cy="167640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906389" y="4911852"/>
              <a:ext cx="1802892" cy="284988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8758306" y="512140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FEE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688458" y="5138166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EFE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965825" y="518845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D6D2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778118" y="5180076"/>
              <a:ext cx="911351" cy="50292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6816730" y="468553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AFD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380865" y="4660391"/>
              <a:ext cx="435864" cy="134112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6876165" y="476935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EFE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816730" y="478612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8F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202558" y="4794504"/>
              <a:ext cx="594359" cy="251460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6123310" y="495376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AF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182745" y="498729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EF5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717670" y="503758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7FE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083686" y="5045963"/>
              <a:ext cx="851916" cy="201168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796918" y="5129784"/>
              <a:ext cx="1050036" cy="167640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906389" y="5180076"/>
              <a:ext cx="832103" cy="83820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6717670" y="523875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CFE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778118" y="5238750"/>
              <a:ext cx="40005" cy="0"/>
            </a:xfrm>
            <a:custGeom>
              <a:avLst/>
              <a:gdLst/>
              <a:ahLst/>
              <a:cxnLst/>
              <a:rect l="l" t="t" r="r" b="b"/>
              <a:pathLst>
                <a:path w="40004">
                  <a:moveTo>
                    <a:pt x="0" y="0"/>
                  </a:moveTo>
                  <a:lnTo>
                    <a:pt x="39623" y="0"/>
                  </a:lnTo>
                </a:path>
              </a:pathLst>
            </a:custGeom>
            <a:ln w="16764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11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154546" y="5230368"/>
              <a:ext cx="79247" cy="16764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8718682" y="525551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9194170" y="525551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EFE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7232782" y="528904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5F0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758306" y="5230368"/>
              <a:ext cx="931163" cy="117348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331842" y="5280660"/>
              <a:ext cx="435863" cy="50292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7747894" y="532257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4E6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9134734" y="533933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4F7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926201" y="5263895"/>
              <a:ext cx="792479" cy="15087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281806" y="5247132"/>
              <a:ext cx="435864" cy="217932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063874" y="5247132"/>
              <a:ext cx="178307" cy="217932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796918" y="5297423"/>
              <a:ext cx="970788" cy="134112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7252594" y="542315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CFB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7926201" y="5414772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926201" y="5431536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965825" y="5330952"/>
              <a:ext cx="1723643" cy="201168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6618610" y="545668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C0E4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926201" y="5448300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222370" y="547344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777106" y="5431536"/>
              <a:ext cx="158496" cy="83820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7926201" y="5465064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8718682" y="547344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DFE0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926201" y="5481827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926201" y="552373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9412101" y="552373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3F2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796918" y="5515355"/>
              <a:ext cx="138684" cy="50292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6915789" y="557403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DEF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7926201" y="560755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5E5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6915789" y="562432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FED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906389" y="5515355"/>
              <a:ext cx="1802891" cy="234696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6975226" y="5414772"/>
              <a:ext cx="891539" cy="486156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103498" y="5465064"/>
              <a:ext cx="792479" cy="486156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9570598" y="574167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AF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906389" y="5733288"/>
              <a:ext cx="1763268" cy="134112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9015861" y="585901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8279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15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886577" y="5867400"/>
              <a:ext cx="277368" cy="50292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7312030" y="589254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EEB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7965825" y="590931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6E2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014850" y="5884164"/>
              <a:ext cx="752856" cy="83820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025261" y="5867400"/>
              <a:ext cx="693419" cy="100584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6717670" y="594283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7E6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242182" y="595960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CFE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193158" y="595960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AED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8698870" y="5951220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DDDD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8698870" y="5967983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DB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836542" y="599313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8FA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8045073" y="599313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CFA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8698870" y="5984748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AEB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8698870" y="6001511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9EA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6" name="object 16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758306" y="5850636"/>
              <a:ext cx="970788" cy="486156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7014850" y="5951220"/>
              <a:ext cx="772667" cy="368808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0" name="object 17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74067" y="6144767"/>
              <a:ext cx="3328415" cy="1060704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063874" y="5934455"/>
              <a:ext cx="891540" cy="385572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7866765" y="5917692"/>
              <a:ext cx="832104" cy="419100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6955414" y="631164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DED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7312030" y="631164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DF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8025261" y="632841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DE4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7866765" y="634517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CED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8084698" y="634517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3F4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975226" y="6303264"/>
              <a:ext cx="792480" cy="100584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8778118" y="634517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BEC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8976237" y="634517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2FE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" name="object 182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044062" y="6320027"/>
              <a:ext cx="871727" cy="117348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995038" y="6387083"/>
              <a:ext cx="257555" cy="33528"/>
            </a:xfrm>
            <a:prstGeom prst="rect">
              <a:avLst/>
            </a:prstGeom>
          </p:spPr>
        </p:pic>
        <p:sp>
          <p:nvSpPr>
            <p:cNvPr id="184" name="object 184"/>
            <p:cNvSpPr/>
            <p:nvPr/>
          </p:nvSpPr>
          <p:spPr>
            <a:xfrm>
              <a:off x="7232782" y="6412230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CDA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" name="object 18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778118" y="6336792"/>
              <a:ext cx="931164" cy="150876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7827142" y="6320027"/>
              <a:ext cx="851916" cy="201168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6281806" y="642899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4F7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778118" y="6487667"/>
              <a:ext cx="931163" cy="33528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083686" y="6420611"/>
              <a:ext cx="832104" cy="184404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8659246" y="6504432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4E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9313042" y="651281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EFE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955414" y="652957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0ED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8659246" y="6521195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DEDE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4" name="object 19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827142" y="6521195"/>
              <a:ext cx="851916" cy="100584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975226" y="6387083"/>
              <a:ext cx="1664207" cy="352044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6856354" y="659663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7E5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778118" y="6504432"/>
              <a:ext cx="931164" cy="201168"/>
            </a:xfrm>
            <a:prstGeom prst="rect">
              <a:avLst/>
            </a:prstGeom>
          </p:spPr>
        </p:pic>
        <p:sp>
          <p:nvSpPr>
            <p:cNvPr id="198" name="object 198"/>
            <p:cNvSpPr/>
            <p:nvPr/>
          </p:nvSpPr>
          <p:spPr>
            <a:xfrm>
              <a:off x="6460114" y="661339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2F1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9" name="object 199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827142" y="6605016"/>
              <a:ext cx="851915" cy="67056"/>
            </a:xfrm>
            <a:prstGeom prst="rect">
              <a:avLst/>
            </a:prstGeom>
          </p:spPr>
        </p:pic>
        <p:sp>
          <p:nvSpPr>
            <p:cNvPr id="200" name="object 200"/>
            <p:cNvSpPr/>
            <p:nvPr/>
          </p:nvSpPr>
          <p:spPr>
            <a:xfrm>
              <a:off x="8659246" y="6663689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6E5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9253606" y="669721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1F0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8639434" y="671398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8E6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8461125" y="673074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9F5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4" name="object 204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083686" y="6605016"/>
              <a:ext cx="851916" cy="301752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4954402" y="6403848"/>
              <a:ext cx="891539" cy="637032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995038" y="6739127"/>
              <a:ext cx="792479" cy="117348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7846954" y="6722364"/>
              <a:ext cx="792480" cy="184404"/>
            </a:xfrm>
            <a:prstGeom prst="rect">
              <a:avLst/>
            </a:prstGeom>
          </p:spPr>
        </p:pic>
        <p:sp>
          <p:nvSpPr>
            <p:cNvPr id="208" name="object 208"/>
            <p:cNvSpPr/>
            <p:nvPr/>
          </p:nvSpPr>
          <p:spPr>
            <a:xfrm>
              <a:off x="7411089" y="684809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DFC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400677" y="689838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9FB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8599810" y="689838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9E9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5925189" y="6688836"/>
              <a:ext cx="3803904" cy="335280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6103498" y="6839711"/>
              <a:ext cx="2496311" cy="117348"/>
            </a:xfrm>
            <a:prstGeom prst="rect">
              <a:avLst/>
            </a:prstGeom>
          </p:spPr>
        </p:pic>
        <p:sp>
          <p:nvSpPr>
            <p:cNvPr id="213" name="object 213"/>
            <p:cNvSpPr/>
            <p:nvPr/>
          </p:nvSpPr>
          <p:spPr>
            <a:xfrm>
              <a:off x="8560186" y="694867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6F6D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7787518" y="6965441"/>
              <a:ext cx="40005" cy="0"/>
            </a:xfrm>
            <a:custGeom>
              <a:avLst/>
              <a:gdLst/>
              <a:ahLst/>
              <a:cxnLst/>
              <a:rect l="l" t="t" r="r" b="b"/>
              <a:pathLst>
                <a:path w="40004">
                  <a:moveTo>
                    <a:pt x="0" y="0"/>
                  </a:moveTo>
                  <a:lnTo>
                    <a:pt x="39623" y="0"/>
                  </a:lnTo>
                </a:path>
              </a:pathLst>
            </a:custGeom>
            <a:ln w="16764">
              <a:solidFill>
                <a:srgbClr val="F2EF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9471537" y="701573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8F8A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6" name="object 216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6995038" y="7024116"/>
              <a:ext cx="99060" cy="16764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8084698" y="7024116"/>
              <a:ext cx="1089659" cy="50292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5925189" y="7024116"/>
              <a:ext cx="950976" cy="67056"/>
            </a:xfrm>
            <a:prstGeom prst="rect">
              <a:avLst/>
            </a:prstGeom>
          </p:spPr>
        </p:pic>
        <p:sp>
          <p:nvSpPr>
            <p:cNvPr id="219" name="object 219"/>
            <p:cNvSpPr/>
            <p:nvPr/>
          </p:nvSpPr>
          <p:spPr>
            <a:xfrm>
              <a:off x="8144134" y="7066026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0F9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0" name="object 22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193158" y="7024116"/>
              <a:ext cx="1446276" cy="83820"/>
            </a:xfrm>
            <a:prstGeom prst="rect">
              <a:avLst/>
            </a:prstGeom>
          </p:spPr>
        </p:pic>
        <p:sp>
          <p:nvSpPr>
            <p:cNvPr id="221" name="object 221"/>
            <p:cNvSpPr/>
            <p:nvPr/>
          </p:nvSpPr>
          <p:spPr>
            <a:xfrm>
              <a:off x="9313042" y="7066026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6E6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2" name="object 222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679058" y="7007352"/>
              <a:ext cx="1010412" cy="117348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6242182" y="7074408"/>
              <a:ext cx="693419" cy="67056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391277" y="7107935"/>
              <a:ext cx="79247" cy="16764"/>
            </a:xfrm>
            <a:prstGeom prst="rect">
              <a:avLst/>
            </a:prstGeom>
          </p:spPr>
        </p:pic>
        <p:sp>
          <p:nvSpPr>
            <p:cNvPr id="225" name="object 225"/>
            <p:cNvSpPr/>
            <p:nvPr/>
          </p:nvSpPr>
          <p:spPr>
            <a:xfrm>
              <a:off x="9332854" y="711631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9511161" y="711631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2F3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7" name="object 22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232782" y="7124700"/>
              <a:ext cx="59435" cy="16764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8045073" y="7107935"/>
              <a:ext cx="594360" cy="67056"/>
            </a:xfrm>
            <a:prstGeom prst="rect">
              <a:avLst/>
            </a:prstGeom>
          </p:spPr>
        </p:pic>
        <p:sp>
          <p:nvSpPr>
            <p:cNvPr id="229" name="object 229"/>
            <p:cNvSpPr/>
            <p:nvPr/>
          </p:nvSpPr>
          <p:spPr>
            <a:xfrm>
              <a:off x="8976237" y="713308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1EF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9075298" y="713308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BF4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995038" y="7141464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8956425" y="7149846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FAFB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6995038" y="7158228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6995038" y="7174991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0" y="16764"/>
                  </a:moveTo>
                  <a:lnTo>
                    <a:pt x="19811" y="16764"/>
                  </a:lnTo>
                  <a:lnTo>
                    <a:pt x="1981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8421501" y="718337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811" y="0"/>
                  </a:lnTo>
                </a:path>
              </a:pathLst>
            </a:custGeom>
            <a:ln w="16764">
              <a:solidFill>
                <a:srgbClr val="DDDD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6" name="object 236"/>
          <p:cNvSpPr txBox="1"/>
          <p:nvPr/>
        </p:nvSpPr>
        <p:spPr>
          <a:xfrm>
            <a:off x="1421256" y="1814575"/>
            <a:ext cx="522033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 algn="just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Therefore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social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inequality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found </a:t>
            </a:r>
            <a:r>
              <a:rPr sz="2700" spc="-5" dirty="0">
                <a:latin typeface="Lucida Sans Unicode"/>
                <a:cs typeface="Lucida Sans Unicode"/>
              </a:rPr>
              <a:t>among different strata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is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both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positively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functional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and</a:t>
            </a:r>
            <a:r>
              <a:rPr sz="2700" spc="-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inevitable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in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any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society.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1256" y="1814575"/>
            <a:ext cx="7640320" cy="3006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Tumin argued that there are other rewards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that can </a:t>
            </a:r>
            <a:r>
              <a:rPr sz="2700" dirty="0">
                <a:latin typeface="Lucida Sans Unicode"/>
                <a:cs typeface="Lucida Sans Unicode"/>
              </a:rPr>
              <a:t>be used </a:t>
            </a:r>
            <a:r>
              <a:rPr sz="2700" spc="-5" dirty="0">
                <a:latin typeface="Lucida Sans Unicode"/>
                <a:cs typeface="Lucida Sans Unicode"/>
              </a:rPr>
              <a:t>to motivate people besides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money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and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prestige.E.G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JOY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OF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WORK</a:t>
            </a:r>
            <a:r>
              <a:rPr sz="2700" spc="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etc.</a:t>
            </a:r>
            <a:endParaRPr sz="27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395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He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also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argued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that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different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societies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give</a:t>
            </a:r>
            <a:endParaRPr sz="2700">
              <a:latin typeface="Lucida Sans Unicode"/>
              <a:cs typeface="Lucida Sans Unicode"/>
            </a:endParaRPr>
          </a:p>
          <a:p>
            <a:pPr marL="268605" marR="156845" indent="-256540">
              <a:lnSpc>
                <a:spcPct val="100000"/>
              </a:lnSpc>
              <a:spcBef>
                <a:spcPts val="3635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Lastly </a:t>
            </a:r>
            <a:r>
              <a:rPr sz="2700" dirty="0">
                <a:latin typeface="Lucida Sans Unicode"/>
                <a:cs typeface="Lucida Sans Unicode"/>
              </a:rPr>
              <a:t>he </a:t>
            </a:r>
            <a:r>
              <a:rPr sz="2700" spc="-5" dirty="0">
                <a:latin typeface="Lucida Sans Unicode"/>
                <a:cs typeface="Lucida Sans Unicode"/>
              </a:rPr>
              <a:t>points </a:t>
            </a:r>
            <a:r>
              <a:rPr sz="2700" dirty="0">
                <a:latin typeface="Lucida Sans Unicode"/>
                <a:cs typeface="Lucida Sans Unicode"/>
              </a:rPr>
              <a:t>out </a:t>
            </a:r>
            <a:r>
              <a:rPr sz="2700" spc="-5" dirty="0">
                <a:latin typeface="Lucida Sans Unicode"/>
                <a:cs typeface="Lucida Sans Unicode"/>
              </a:rPr>
              <a:t>that social inequality is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not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inevitable.</a:t>
            </a:r>
            <a:endParaRPr sz="27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4060" y="6135115"/>
            <a:ext cx="5391785" cy="1071880"/>
            <a:chOff x="774060" y="6135115"/>
            <a:chExt cx="5391785" cy="1071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067" y="6144767"/>
              <a:ext cx="3328415" cy="10607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1256" y="1814575"/>
            <a:ext cx="7962265" cy="424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 algn="just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Tumin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Criticized</a:t>
            </a:r>
            <a:r>
              <a:rPr sz="2700" dirty="0">
                <a:latin typeface="Lucida Sans Unicode"/>
                <a:cs typeface="Lucida Sans Unicode"/>
              </a:rPr>
              <a:t> the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idea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of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unequal </a:t>
            </a:r>
            <a:r>
              <a:rPr sz="2700" spc="-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functional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importance</a:t>
            </a:r>
            <a:r>
              <a:rPr sz="2700" dirty="0">
                <a:latin typeface="Lucida Sans Unicode"/>
                <a:cs typeface="Lucida Sans Unicode"/>
              </a:rPr>
              <a:t> of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position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on</a:t>
            </a:r>
            <a:r>
              <a:rPr sz="2700" dirty="0">
                <a:latin typeface="Lucida Sans Unicode"/>
                <a:cs typeface="Lucida Sans Unicode"/>
              </a:rPr>
              <a:t> the 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ground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that</a:t>
            </a:r>
            <a:r>
              <a:rPr sz="2700" dirty="0">
                <a:latin typeface="Lucida Sans Unicode"/>
                <a:cs typeface="Lucida Sans Unicode"/>
              </a:rPr>
              <a:t> the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concept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is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unclear,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unmeasurable</a:t>
            </a:r>
            <a:r>
              <a:rPr sz="2700" spc="-6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and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evaluative.</a:t>
            </a:r>
            <a:endParaRPr sz="2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1800" spc="60" dirty="0">
                <a:solidFill>
                  <a:srgbClr val="2CA2BF"/>
                </a:solidFill>
                <a:latin typeface="Lucida Sans Unicode"/>
                <a:cs typeface="Lucida Sans Unicode"/>
              </a:rPr>
              <a:t>◗</a:t>
            </a:r>
            <a:endParaRPr sz="1800">
              <a:latin typeface="Lucida Sans Unicode"/>
              <a:cs typeface="Lucida Sans Unicode"/>
            </a:endParaRPr>
          </a:p>
          <a:p>
            <a:pPr marL="268605" algn="just">
              <a:lnSpc>
                <a:spcPct val="100000"/>
              </a:lnSpc>
              <a:spcBef>
                <a:spcPts val="180"/>
              </a:spcBef>
            </a:pPr>
            <a:r>
              <a:rPr sz="2700" dirty="0">
                <a:latin typeface="Lucida Sans Unicode"/>
                <a:cs typeface="Lucida Sans Unicode"/>
              </a:rPr>
              <a:t>and</a:t>
            </a:r>
            <a:r>
              <a:rPr sz="2700" spc="-4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talented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personnel.</a:t>
            </a:r>
            <a:endParaRPr sz="2700">
              <a:latin typeface="Lucida Sans Unicode"/>
              <a:cs typeface="Lucida Sans Unicode"/>
            </a:endParaRPr>
          </a:p>
          <a:p>
            <a:pPr marL="268605" marR="5715" indent="-256540" algn="just">
              <a:lnSpc>
                <a:spcPct val="100000"/>
              </a:lnSpc>
              <a:spcBef>
                <a:spcPts val="395"/>
              </a:spcBef>
              <a:buClr>
                <a:srgbClr val="2CA2BF"/>
              </a:buClr>
              <a:buSzPct val="66666"/>
              <a:buChar char="◗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He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argues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that</a:t>
            </a:r>
            <a:r>
              <a:rPr sz="2700" dirty="0">
                <a:latin typeface="Lucida Sans Unicode"/>
                <a:cs typeface="Lucida Sans Unicode"/>
              </a:rPr>
              <a:t> no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differential</a:t>
            </a:r>
            <a:r>
              <a:rPr sz="2700" spc="-5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rewards</a:t>
            </a:r>
            <a:r>
              <a:rPr sz="2700" spc="-5" dirty="0">
                <a:latin typeface="Lucida Sans Unicode"/>
                <a:cs typeface="Lucida Sans Unicode"/>
              </a:rPr>
              <a:t> </a:t>
            </a:r>
            <a:r>
              <a:rPr sz="2700" spc="-15" dirty="0">
                <a:latin typeface="Lucida Sans Unicode"/>
                <a:cs typeface="Lucida Sans Unicode"/>
              </a:rPr>
              <a:t>are 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necessary to induce individuals to qualify for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functionally important position because they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make</a:t>
            </a:r>
            <a:r>
              <a:rPr sz="2700" spc="-4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no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sacrifices.</a:t>
            </a:r>
            <a:endParaRPr sz="27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25046" y="941825"/>
            <a:ext cx="288290" cy="388620"/>
            <a:chOff x="1725046" y="941825"/>
            <a:chExt cx="288290" cy="388620"/>
          </a:xfrm>
        </p:grpSpPr>
        <p:sp>
          <p:nvSpPr>
            <p:cNvPr id="4" name="object 4"/>
            <p:cNvSpPr/>
            <p:nvPr/>
          </p:nvSpPr>
          <p:spPr>
            <a:xfrm>
              <a:off x="1729618" y="944111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5046" y="946397"/>
              <a:ext cx="288035" cy="384048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058802" y="941825"/>
            <a:ext cx="434340" cy="388620"/>
            <a:chOff x="2058802" y="941825"/>
            <a:chExt cx="434340" cy="388620"/>
          </a:xfrm>
        </p:grpSpPr>
        <p:sp>
          <p:nvSpPr>
            <p:cNvPr id="7" name="object 7"/>
            <p:cNvSpPr/>
            <p:nvPr/>
          </p:nvSpPr>
          <p:spPr>
            <a:xfrm>
              <a:off x="2058802" y="944111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89">
                  <a:moveTo>
                    <a:pt x="0" y="0"/>
                  </a:moveTo>
                  <a:lnTo>
                    <a:pt x="59435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3958" y="941825"/>
              <a:ext cx="329184" cy="3886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8802" y="946397"/>
              <a:ext cx="64007" cy="384048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3485265" y="941825"/>
            <a:ext cx="356870" cy="388620"/>
            <a:chOff x="3485265" y="941825"/>
            <a:chExt cx="356870" cy="388620"/>
          </a:xfrm>
        </p:grpSpPr>
        <p:sp>
          <p:nvSpPr>
            <p:cNvPr id="11" name="object 11"/>
            <p:cNvSpPr/>
            <p:nvPr/>
          </p:nvSpPr>
          <p:spPr>
            <a:xfrm>
              <a:off x="3485265" y="944111"/>
              <a:ext cx="356870" cy="0"/>
            </a:xfrm>
            <a:custGeom>
              <a:avLst/>
              <a:gdLst/>
              <a:ahLst/>
              <a:cxnLst/>
              <a:rect l="l" t="t" r="r" b="b"/>
              <a:pathLst>
                <a:path w="356870">
                  <a:moveTo>
                    <a:pt x="0" y="0"/>
                  </a:moveTo>
                  <a:lnTo>
                    <a:pt x="82296" y="0"/>
                  </a:lnTo>
                </a:path>
                <a:path w="356870">
                  <a:moveTo>
                    <a:pt x="283463" y="0"/>
                  </a:moveTo>
                  <a:lnTo>
                    <a:pt x="356616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85265" y="946397"/>
              <a:ext cx="356616" cy="384048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093342" y="941825"/>
            <a:ext cx="581025" cy="388620"/>
            <a:chOff x="4093342" y="941825"/>
            <a:chExt cx="581025" cy="388620"/>
          </a:xfrm>
        </p:grpSpPr>
        <p:sp>
          <p:nvSpPr>
            <p:cNvPr id="14" name="object 14"/>
            <p:cNvSpPr/>
            <p:nvPr/>
          </p:nvSpPr>
          <p:spPr>
            <a:xfrm>
              <a:off x="4093342" y="944111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105155" y="0"/>
                  </a:lnTo>
                </a:path>
                <a:path w="581025">
                  <a:moveTo>
                    <a:pt x="260603" y="0"/>
                  </a:moveTo>
                  <a:lnTo>
                    <a:pt x="329184" y="0"/>
                  </a:lnTo>
                </a:path>
                <a:path w="581025">
                  <a:moveTo>
                    <a:pt x="521207" y="0"/>
                  </a:moveTo>
                  <a:lnTo>
                    <a:pt x="580643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93342" y="946397"/>
              <a:ext cx="580643" cy="384048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4884297" y="941825"/>
            <a:ext cx="356870" cy="388620"/>
            <a:chOff x="4884297" y="941825"/>
            <a:chExt cx="356870" cy="388620"/>
          </a:xfrm>
        </p:grpSpPr>
        <p:sp>
          <p:nvSpPr>
            <p:cNvPr id="17" name="object 17"/>
            <p:cNvSpPr/>
            <p:nvPr/>
          </p:nvSpPr>
          <p:spPr>
            <a:xfrm>
              <a:off x="4884297" y="944111"/>
              <a:ext cx="352425" cy="0"/>
            </a:xfrm>
            <a:custGeom>
              <a:avLst/>
              <a:gdLst/>
              <a:ahLst/>
              <a:cxnLst/>
              <a:rect l="l" t="t" r="r" b="b"/>
              <a:pathLst>
                <a:path w="352425">
                  <a:moveTo>
                    <a:pt x="0" y="0"/>
                  </a:moveTo>
                  <a:lnTo>
                    <a:pt x="77723" y="0"/>
                  </a:lnTo>
                </a:path>
                <a:path w="352425">
                  <a:moveTo>
                    <a:pt x="283463" y="0"/>
                  </a:moveTo>
                  <a:lnTo>
                    <a:pt x="352044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4297" y="946397"/>
              <a:ext cx="356616" cy="384048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5332353" y="941825"/>
            <a:ext cx="233679" cy="388620"/>
            <a:chOff x="5332353" y="941825"/>
            <a:chExt cx="233679" cy="388620"/>
          </a:xfrm>
        </p:grpSpPr>
        <p:sp>
          <p:nvSpPr>
            <p:cNvPr id="20" name="object 20"/>
            <p:cNvSpPr/>
            <p:nvPr/>
          </p:nvSpPr>
          <p:spPr>
            <a:xfrm>
              <a:off x="5332353" y="944111"/>
              <a:ext cx="224154" cy="0"/>
            </a:xfrm>
            <a:custGeom>
              <a:avLst/>
              <a:gdLst/>
              <a:ahLst/>
              <a:cxnLst/>
              <a:rect l="l" t="t" r="r" b="b"/>
              <a:pathLst>
                <a:path w="224154">
                  <a:moveTo>
                    <a:pt x="0" y="0"/>
                  </a:moveTo>
                  <a:lnTo>
                    <a:pt x="224027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32353" y="946397"/>
              <a:ext cx="233172" cy="384048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5615818" y="941825"/>
            <a:ext cx="581025" cy="388620"/>
            <a:chOff x="5615818" y="941825"/>
            <a:chExt cx="581025" cy="388620"/>
          </a:xfrm>
        </p:grpSpPr>
        <p:sp>
          <p:nvSpPr>
            <p:cNvPr id="23" name="object 23"/>
            <p:cNvSpPr/>
            <p:nvPr/>
          </p:nvSpPr>
          <p:spPr>
            <a:xfrm>
              <a:off x="5620390" y="944111"/>
              <a:ext cx="576580" cy="0"/>
            </a:xfrm>
            <a:custGeom>
              <a:avLst/>
              <a:gdLst/>
              <a:ahLst/>
              <a:cxnLst/>
              <a:rect l="l" t="t" r="r" b="b"/>
              <a:pathLst>
                <a:path w="576579">
                  <a:moveTo>
                    <a:pt x="0" y="0"/>
                  </a:moveTo>
                  <a:lnTo>
                    <a:pt x="64007" y="0"/>
                  </a:lnTo>
                </a:path>
                <a:path w="576579">
                  <a:moveTo>
                    <a:pt x="242316" y="0"/>
                  </a:moveTo>
                  <a:lnTo>
                    <a:pt x="301751" y="0"/>
                  </a:lnTo>
                </a:path>
                <a:path w="576579">
                  <a:moveTo>
                    <a:pt x="516636" y="0"/>
                  </a:moveTo>
                  <a:lnTo>
                    <a:pt x="576071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15818" y="946397"/>
              <a:ext cx="580643" cy="384048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6388486" y="941825"/>
            <a:ext cx="302260" cy="388620"/>
            <a:chOff x="6388486" y="941825"/>
            <a:chExt cx="302260" cy="388620"/>
          </a:xfrm>
        </p:grpSpPr>
        <p:sp>
          <p:nvSpPr>
            <p:cNvPr id="26" name="object 26"/>
            <p:cNvSpPr/>
            <p:nvPr/>
          </p:nvSpPr>
          <p:spPr>
            <a:xfrm>
              <a:off x="6393058" y="944111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4">
                  <a:moveTo>
                    <a:pt x="0" y="0"/>
                  </a:moveTo>
                  <a:lnTo>
                    <a:pt x="59435" y="0"/>
                  </a:lnTo>
                </a:path>
                <a:path w="292734">
                  <a:moveTo>
                    <a:pt x="237744" y="0"/>
                  </a:moveTo>
                  <a:lnTo>
                    <a:pt x="292608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8486" y="946397"/>
              <a:ext cx="301752" cy="384048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6891405" y="941825"/>
            <a:ext cx="649605" cy="398145"/>
            <a:chOff x="6891405" y="941825"/>
            <a:chExt cx="649605" cy="398145"/>
          </a:xfrm>
        </p:grpSpPr>
        <p:sp>
          <p:nvSpPr>
            <p:cNvPr id="29" name="object 29"/>
            <p:cNvSpPr/>
            <p:nvPr/>
          </p:nvSpPr>
          <p:spPr>
            <a:xfrm>
              <a:off x="6891405" y="944111"/>
              <a:ext cx="439420" cy="0"/>
            </a:xfrm>
            <a:custGeom>
              <a:avLst/>
              <a:gdLst/>
              <a:ahLst/>
              <a:cxnLst/>
              <a:rect l="l" t="t" r="r" b="b"/>
              <a:pathLst>
                <a:path w="439420">
                  <a:moveTo>
                    <a:pt x="0" y="0"/>
                  </a:moveTo>
                  <a:lnTo>
                    <a:pt x="324611" y="0"/>
                  </a:lnTo>
                </a:path>
                <a:path w="439420">
                  <a:moveTo>
                    <a:pt x="370331" y="0"/>
                  </a:moveTo>
                  <a:lnTo>
                    <a:pt x="438912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91405" y="946397"/>
              <a:ext cx="329184" cy="38404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485765" y="944111"/>
              <a:ext cx="55244" cy="0"/>
            </a:xfrm>
            <a:custGeom>
              <a:avLst/>
              <a:gdLst/>
              <a:ahLst/>
              <a:cxnLst/>
              <a:rect l="l" t="t" r="r" b="b"/>
              <a:pathLst>
                <a:path w="55245">
                  <a:moveTo>
                    <a:pt x="0" y="0"/>
                  </a:moveTo>
                  <a:lnTo>
                    <a:pt x="54864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61737" y="946397"/>
              <a:ext cx="278892" cy="393192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7627497" y="941825"/>
            <a:ext cx="361315" cy="388620"/>
            <a:chOff x="7627497" y="941825"/>
            <a:chExt cx="361315" cy="388620"/>
          </a:xfrm>
        </p:grpSpPr>
        <p:sp>
          <p:nvSpPr>
            <p:cNvPr id="34" name="object 34"/>
            <p:cNvSpPr/>
            <p:nvPr/>
          </p:nvSpPr>
          <p:spPr>
            <a:xfrm>
              <a:off x="7627497" y="94411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5">
                  <a:moveTo>
                    <a:pt x="0" y="0"/>
                  </a:moveTo>
                  <a:lnTo>
                    <a:pt x="86868" y="0"/>
                  </a:lnTo>
                </a:path>
                <a:path w="361315">
                  <a:moveTo>
                    <a:pt x="283464" y="0"/>
                  </a:moveTo>
                  <a:lnTo>
                    <a:pt x="361187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27497" y="946397"/>
              <a:ext cx="361188" cy="384048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8231002" y="941825"/>
            <a:ext cx="297180" cy="388620"/>
            <a:chOff x="8231002" y="941825"/>
            <a:chExt cx="297180" cy="388620"/>
          </a:xfrm>
        </p:grpSpPr>
        <p:sp>
          <p:nvSpPr>
            <p:cNvPr id="37" name="object 37"/>
            <p:cNvSpPr/>
            <p:nvPr/>
          </p:nvSpPr>
          <p:spPr>
            <a:xfrm>
              <a:off x="8231002" y="944111"/>
              <a:ext cx="297180" cy="0"/>
            </a:xfrm>
            <a:custGeom>
              <a:avLst/>
              <a:gdLst/>
              <a:ahLst/>
              <a:cxnLst/>
              <a:rect l="l" t="t" r="r" b="b"/>
              <a:pathLst>
                <a:path w="297179">
                  <a:moveTo>
                    <a:pt x="0" y="0"/>
                  </a:moveTo>
                  <a:lnTo>
                    <a:pt x="64007" y="0"/>
                  </a:lnTo>
                </a:path>
                <a:path w="297179">
                  <a:moveTo>
                    <a:pt x="237743" y="0"/>
                  </a:moveTo>
                  <a:lnTo>
                    <a:pt x="297179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231002" y="946397"/>
              <a:ext cx="297180" cy="384048"/>
            </a:xfrm>
            <a:prstGeom prst="rect">
              <a:avLst/>
            </a:prstGeom>
          </p:spPr>
        </p:pic>
      </p:grpSp>
      <p:pic>
        <p:nvPicPr>
          <p:cNvPr id="39" name="object 3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538862" y="941825"/>
            <a:ext cx="68580" cy="388620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050925" y="941825"/>
            <a:ext cx="68580" cy="38862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340994" y="937253"/>
            <a:ext cx="315471" cy="402336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71450" y="937253"/>
            <a:ext cx="315468" cy="402336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242182" y="941825"/>
            <a:ext cx="64007" cy="38862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080126" y="941825"/>
            <a:ext cx="68580" cy="388620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178942" y="937253"/>
            <a:ext cx="237744" cy="402336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774060" y="6135115"/>
            <a:ext cx="5391785" cy="1071880"/>
            <a:chOff x="774060" y="6135115"/>
            <a:chExt cx="5391785" cy="1071880"/>
          </a:xfrm>
        </p:grpSpPr>
        <p:pic>
          <p:nvPicPr>
            <p:cNvPr id="47" name="object 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4067" y="6144767"/>
              <a:ext cx="3328415" cy="10607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1256" y="1814575"/>
            <a:ext cx="13436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100"/>
              </a:spcBef>
              <a:buClr>
                <a:srgbClr val="2CA2BF"/>
              </a:buClr>
              <a:buSzPct val="66666"/>
              <a:buChar char="◗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</a:t>
            </a:r>
            <a:r>
              <a:rPr sz="2700" spc="5" dirty="0">
                <a:latin typeface="Lucida Sans Unicode"/>
                <a:cs typeface="Lucida Sans Unicode"/>
              </a:rPr>
              <a:t>u</a:t>
            </a:r>
            <a:r>
              <a:rPr sz="2700" dirty="0">
                <a:latin typeface="Lucida Sans Unicode"/>
                <a:cs typeface="Lucida Sans Unicode"/>
              </a:rPr>
              <a:t>m</a:t>
            </a:r>
            <a:r>
              <a:rPr sz="2700" spc="-5" dirty="0">
                <a:latin typeface="Lucida Sans Unicode"/>
                <a:cs typeface="Lucida Sans Unicode"/>
              </a:rPr>
              <a:t>i</a:t>
            </a:r>
            <a:r>
              <a:rPr sz="2700" dirty="0">
                <a:latin typeface="Lucida Sans Unicode"/>
                <a:cs typeface="Lucida Sans Unicode"/>
              </a:rPr>
              <a:t>n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54322" y="1814575"/>
            <a:ext cx="622744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2106295" algn="l"/>
                <a:tab pos="4411980" algn="l"/>
                <a:tab pos="498348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view	social	stratification	as	</a:t>
            </a:r>
            <a:r>
              <a:rPr sz="2700" spc="-10" dirty="0">
                <a:latin typeface="Lucida Sans Unicode"/>
                <a:cs typeface="Lucida Sans Unicode"/>
              </a:rPr>
              <a:t>divisive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1256" y="2175762"/>
            <a:ext cx="7963534" cy="346837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68605">
              <a:lnSpc>
                <a:spcPct val="100000"/>
              </a:lnSpc>
              <a:spcBef>
                <a:spcPts val="495"/>
              </a:spcBef>
            </a:pPr>
            <a:r>
              <a:rPr sz="2700" spc="-5" dirty="0">
                <a:latin typeface="Lucida Sans Unicode"/>
                <a:cs typeface="Lucida Sans Unicode"/>
              </a:rPr>
              <a:t>rather</a:t>
            </a:r>
            <a:r>
              <a:rPr sz="2700" spc="-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than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integrating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force.</a:t>
            </a:r>
            <a:endParaRPr sz="2700">
              <a:latin typeface="Lucida Sans Unicode"/>
              <a:cs typeface="Lucida Sans Unicode"/>
            </a:endParaRPr>
          </a:p>
          <a:p>
            <a:pPr marL="268605" marR="5715" indent="-256540" algn="just">
              <a:lnSpc>
                <a:spcPct val="100000"/>
              </a:lnSpc>
              <a:spcBef>
                <a:spcPts val="395"/>
              </a:spcBef>
              <a:buClr>
                <a:srgbClr val="2CA2BF"/>
              </a:buClr>
              <a:buSzPct val="66666"/>
              <a:buChar char="◗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He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argues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that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differential</a:t>
            </a:r>
            <a:r>
              <a:rPr sz="2700" spc="844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rewards </a:t>
            </a:r>
            <a:r>
              <a:rPr sz="2700" spc="-5" dirty="0">
                <a:latin typeface="Lucida Sans Unicode"/>
                <a:cs typeface="Lucida Sans Unicode"/>
              </a:rPr>
              <a:t> encourages</a:t>
            </a:r>
            <a:r>
              <a:rPr sz="2700" spc="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hostility,</a:t>
            </a:r>
            <a:r>
              <a:rPr sz="2700" spc="8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suspicion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and</a:t>
            </a:r>
            <a:r>
              <a:rPr sz="2700" spc="8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distrust</a:t>
            </a:r>
            <a:endParaRPr sz="2700">
              <a:latin typeface="Lucida Sans Unicode"/>
              <a:cs typeface="Lucida Sans Unicode"/>
            </a:endParaRPr>
          </a:p>
          <a:p>
            <a:pPr marL="268605" marR="5080" indent="-256540" algn="just">
              <a:lnSpc>
                <a:spcPct val="100000"/>
              </a:lnSpc>
              <a:spcBef>
                <a:spcPts val="3635"/>
              </a:spcBef>
              <a:buClr>
                <a:srgbClr val="2CA2BF"/>
              </a:buClr>
              <a:buSzPct val="66666"/>
              <a:buChar char="◗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Tumin points </a:t>
            </a:r>
            <a:r>
              <a:rPr sz="2700" dirty="0">
                <a:latin typeface="Lucida Sans Unicode"/>
                <a:cs typeface="Lucida Sans Unicode"/>
              </a:rPr>
              <a:t>out </a:t>
            </a:r>
            <a:r>
              <a:rPr sz="2700" spc="-5" dirty="0">
                <a:latin typeface="Lucida Sans Unicode"/>
                <a:cs typeface="Lucida Sans Unicode"/>
              </a:rPr>
              <a:t>that functionalists in </a:t>
            </a:r>
            <a:r>
              <a:rPr sz="2700" spc="-10" dirty="0">
                <a:latin typeface="Lucida Sans Unicode"/>
                <a:cs typeface="Lucida Sans Unicode"/>
              </a:rPr>
              <a:t>their </a:t>
            </a:r>
            <a:r>
              <a:rPr sz="2700" spc="-5" dirty="0">
                <a:latin typeface="Lucida Sans Unicode"/>
                <a:cs typeface="Lucida Sans Unicode"/>
              </a:rPr>
              <a:t> enthusiastic search for the positive functions 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of </a:t>
            </a:r>
            <a:r>
              <a:rPr sz="2700" spc="-10" dirty="0">
                <a:latin typeface="Lucida Sans Unicode"/>
                <a:cs typeface="Lucida Sans Unicode"/>
              </a:rPr>
              <a:t>stratification </a:t>
            </a:r>
            <a:r>
              <a:rPr sz="2700" spc="-5" dirty="0">
                <a:latin typeface="Lucida Sans Unicode"/>
                <a:cs typeface="Lucida Sans Unicode"/>
              </a:rPr>
              <a:t>have tended to ignore or </a:t>
            </a:r>
            <a:r>
              <a:rPr sz="2700" spc="-10" dirty="0">
                <a:latin typeface="Lucida Sans Unicode"/>
                <a:cs typeface="Lucida Sans Unicode"/>
              </a:rPr>
              <a:t>play </a:t>
            </a:r>
            <a:r>
              <a:rPr sz="2700" spc="-5" dirty="0">
                <a:latin typeface="Lucida Sans Unicode"/>
                <a:cs typeface="Lucida Sans Unicode"/>
              </a:rPr>
              <a:t> down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its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many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dysfunctions.</a:t>
            </a:r>
            <a:endParaRPr sz="27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131954" y="941825"/>
            <a:ext cx="302260" cy="388620"/>
            <a:chOff x="2131954" y="941825"/>
            <a:chExt cx="302260" cy="388620"/>
          </a:xfrm>
        </p:grpSpPr>
        <p:sp>
          <p:nvSpPr>
            <p:cNvPr id="6" name="object 6"/>
            <p:cNvSpPr/>
            <p:nvPr/>
          </p:nvSpPr>
          <p:spPr>
            <a:xfrm>
              <a:off x="2136526" y="944111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>
                  <a:moveTo>
                    <a:pt x="0" y="0"/>
                  </a:moveTo>
                  <a:lnTo>
                    <a:pt x="59435" y="0"/>
                  </a:lnTo>
                </a:path>
                <a:path w="292735">
                  <a:moveTo>
                    <a:pt x="237744" y="0"/>
                  </a:moveTo>
                  <a:lnTo>
                    <a:pt x="292608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1954" y="946397"/>
              <a:ext cx="301752" cy="384048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2881762" y="941825"/>
            <a:ext cx="558165" cy="398145"/>
            <a:chOff x="2881762" y="941825"/>
            <a:chExt cx="558165" cy="398145"/>
          </a:xfrm>
        </p:grpSpPr>
        <p:sp>
          <p:nvSpPr>
            <p:cNvPr id="9" name="object 9"/>
            <p:cNvSpPr/>
            <p:nvPr/>
          </p:nvSpPr>
          <p:spPr>
            <a:xfrm>
              <a:off x="3160654" y="944111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64007" y="0"/>
                  </a:lnTo>
                </a:path>
                <a:path w="274320">
                  <a:moveTo>
                    <a:pt x="214883" y="0"/>
                  </a:moveTo>
                  <a:lnTo>
                    <a:pt x="274319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6082" y="946397"/>
              <a:ext cx="283463" cy="3931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81762" y="941825"/>
              <a:ext cx="233172" cy="388620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4358518" y="941825"/>
            <a:ext cx="297180" cy="388620"/>
            <a:chOff x="4358518" y="941825"/>
            <a:chExt cx="297180" cy="388620"/>
          </a:xfrm>
        </p:grpSpPr>
        <p:sp>
          <p:nvSpPr>
            <p:cNvPr id="13" name="object 13"/>
            <p:cNvSpPr/>
            <p:nvPr/>
          </p:nvSpPr>
          <p:spPr>
            <a:xfrm>
              <a:off x="4363090" y="944111"/>
              <a:ext cx="288290" cy="0"/>
            </a:xfrm>
            <a:custGeom>
              <a:avLst/>
              <a:gdLst/>
              <a:ahLst/>
              <a:cxnLst/>
              <a:rect l="l" t="t" r="r" b="b"/>
              <a:pathLst>
                <a:path w="288289">
                  <a:moveTo>
                    <a:pt x="0" y="0"/>
                  </a:moveTo>
                  <a:lnTo>
                    <a:pt x="54864" y="0"/>
                  </a:lnTo>
                </a:path>
                <a:path w="288289">
                  <a:moveTo>
                    <a:pt x="237744" y="0"/>
                  </a:moveTo>
                  <a:lnTo>
                    <a:pt x="288036" y="0"/>
                  </a:lnTo>
                </a:path>
              </a:pathLst>
            </a:custGeom>
            <a:ln w="457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8518" y="946397"/>
              <a:ext cx="297180" cy="38404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06758" y="937253"/>
            <a:ext cx="361188" cy="40233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40994" y="937253"/>
            <a:ext cx="320043" cy="40233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497714" y="937253"/>
            <a:ext cx="315468" cy="40233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05306" y="941825"/>
            <a:ext cx="64007" cy="38862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33321" y="937253"/>
            <a:ext cx="356616" cy="40233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98982" y="937253"/>
            <a:ext cx="237744" cy="402336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774060" y="6135115"/>
            <a:ext cx="5391785" cy="1071880"/>
            <a:chOff x="774060" y="6135115"/>
            <a:chExt cx="5391785" cy="1071880"/>
          </a:xfrm>
        </p:grpSpPr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73932" y="6294119"/>
              <a:ext cx="4891475" cy="91287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60216" y="6288024"/>
              <a:ext cx="3649345" cy="919480"/>
            </a:xfrm>
            <a:custGeom>
              <a:avLst/>
              <a:gdLst/>
              <a:ahLst/>
              <a:cxnLst/>
              <a:rect l="l" t="t" r="r" b="b"/>
              <a:pathLst>
                <a:path w="3649345" h="919479">
                  <a:moveTo>
                    <a:pt x="3648765" y="918972"/>
                  </a:moveTo>
                  <a:lnTo>
                    <a:pt x="0" y="0"/>
                  </a:lnTo>
                  <a:lnTo>
                    <a:pt x="7620" y="7620"/>
                  </a:lnTo>
                  <a:lnTo>
                    <a:pt x="2866082" y="918972"/>
                  </a:lnTo>
                  <a:lnTo>
                    <a:pt x="3648765" y="918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4067" y="6144767"/>
              <a:ext cx="3328415" cy="1060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4060" y="6135115"/>
              <a:ext cx="3366509" cy="1071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C37B6D-D822-05CC-C016-9BA82EDC1DEC}"/>
              </a:ext>
            </a:extLst>
          </p:cNvPr>
          <p:cNvSpPr txBox="1"/>
          <p:nvPr/>
        </p:nvSpPr>
        <p:spPr>
          <a:xfrm>
            <a:off x="2146300" y="1370330"/>
            <a:ext cx="601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>
                <a:solidFill>
                  <a:srgbClr val="00206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30918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598</Words>
  <Application>Microsoft Office PowerPoint</Application>
  <PresentationFormat>Custom</PresentationFormat>
  <Paragraphs>61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Lucida Sans Unicode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APPROACHES TO SOCIAL STRATIFICATION -.pptx</dc:title>
  <dc:creator>hp</dc:creator>
  <cp:lastModifiedBy>Nandini Kanwar</cp:lastModifiedBy>
  <cp:revision>2</cp:revision>
  <dcterms:created xsi:type="dcterms:W3CDTF">2022-07-15T17:21:47Z</dcterms:created>
  <dcterms:modified xsi:type="dcterms:W3CDTF">2022-07-21T16:28:34Z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2013-07-23T00:00:00Z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2022-07-15T00:00:00Z</vt:filetime>
  </property>
</Properties>
</file>